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8288000" cy="10287000"/>
  <p:notesSz cx="6858000" cy="9144000"/>
  <p:embeddedFontLst>
    <p:embeddedFont>
      <p:font typeface="Hobo" charset="1" panose="04040505020C02020802"/>
      <p:regular r:id="rId43"/>
    </p:embeddedFont>
    <p:embeddedFont>
      <p:font typeface="Agrandir" charset="1" panose="00000500000000000000"/>
      <p:regular r:id="rId44"/>
    </p:embeddedFont>
    <p:embeddedFont>
      <p:font typeface="Agrandir Bold" charset="1" panose="000008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6.pn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 Id="rId7" Target="../media/image9.png" Type="http://schemas.openxmlformats.org/officeDocument/2006/relationships/image"/><Relationship Id="rId8"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6.png" Type="http://schemas.openxmlformats.org/officeDocument/2006/relationships/image"/><Relationship Id="rId5" Target="../media/image3.png" Type="http://schemas.openxmlformats.org/officeDocument/2006/relationships/image"/><Relationship Id="rId6" Target="../media/image2.png" Type="http://schemas.openxmlformats.org/officeDocument/2006/relationships/image"/><Relationship Id="rId7" Target="../media/image9.png" Type="http://schemas.openxmlformats.org/officeDocument/2006/relationships/image"/><Relationship Id="rId8"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2603099" y="2415149"/>
            <a:ext cx="13392395" cy="3629942"/>
          </a:xfrm>
          <a:prstGeom prst="rect">
            <a:avLst/>
          </a:prstGeom>
        </p:spPr>
        <p:txBody>
          <a:bodyPr anchor="t" rtlCol="false" tIns="0" lIns="0" bIns="0" rIns="0">
            <a:spAutoFit/>
          </a:bodyPr>
          <a:lstStyle/>
          <a:p>
            <a:pPr algn="ctr">
              <a:lnSpc>
                <a:spcPts val="5683"/>
              </a:lnSpc>
            </a:pPr>
            <a:r>
              <a:rPr lang="en-US" sz="5683" spc="90">
                <a:solidFill>
                  <a:srgbClr val="6D5A35"/>
                </a:solidFill>
                <a:latin typeface="Hobo"/>
                <a:ea typeface="Hobo"/>
                <a:cs typeface="Hobo"/>
                <a:sym typeface="Hobo"/>
              </a:rPr>
              <a:t>PERANCANGAN SISTEM PERPUSTAKAAN</a:t>
            </a:r>
          </a:p>
          <a:p>
            <a:pPr algn="ctr">
              <a:lnSpc>
                <a:spcPts val="5683"/>
              </a:lnSpc>
            </a:pPr>
            <a:r>
              <a:rPr lang="en-US" sz="5683" spc="90">
                <a:solidFill>
                  <a:srgbClr val="6D5A35"/>
                </a:solidFill>
                <a:latin typeface="Hobo"/>
                <a:ea typeface="Hobo"/>
                <a:cs typeface="Hobo"/>
                <a:sym typeface="Hobo"/>
              </a:rPr>
              <a:t>FAKULTAS ILMU KOMPUTER UNIVERSITAS SRIWIJAYA BERBASIS WEBSITE</a:t>
            </a:r>
          </a:p>
        </p:txBody>
      </p:sp>
      <p:sp>
        <p:nvSpPr>
          <p:cNvPr name="Freeform 4" id="4"/>
          <p:cNvSpPr/>
          <p:nvPr/>
        </p:nvSpPr>
        <p:spPr>
          <a:xfrm flipH="false" flipV="false" rot="-2357512">
            <a:off x="16342834" y="1413536"/>
            <a:ext cx="5271626" cy="5265036"/>
          </a:xfrm>
          <a:custGeom>
            <a:avLst/>
            <a:gdLst/>
            <a:ahLst/>
            <a:cxnLst/>
            <a:rect r="r" b="b" t="t" l="l"/>
            <a:pathLst>
              <a:path h="5265036" w="5271626">
                <a:moveTo>
                  <a:pt x="0" y="0"/>
                </a:moveTo>
                <a:lnTo>
                  <a:pt x="5271626" y="0"/>
                </a:lnTo>
                <a:lnTo>
                  <a:pt x="5271626" y="5265037"/>
                </a:lnTo>
                <a:lnTo>
                  <a:pt x="0" y="5265037"/>
                </a:lnTo>
                <a:lnTo>
                  <a:pt x="0" y="0"/>
                </a:lnTo>
                <a:close/>
              </a:path>
            </a:pathLst>
          </a:custGeom>
          <a:blipFill>
            <a:blip r:embed="rId3"/>
            <a:stretch>
              <a:fillRect l="0" t="0" r="0" b="0"/>
            </a:stretch>
          </a:blipFill>
        </p:spPr>
      </p:sp>
      <p:sp>
        <p:nvSpPr>
          <p:cNvPr name="Freeform 5" id="5"/>
          <p:cNvSpPr/>
          <p:nvPr/>
        </p:nvSpPr>
        <p:spPr>
          <a:xfrm flipH="false" flipV="false" rot="8002936">
            <a:off x="14280906" y="-4263701"/>
            <a:ext cx="4800970" cy="7329725"/>
          </a:xfrm>
          <a:custGeom>
            <a:avLst/>
            <a:gdLst/>
            <a:ahLst/>
            <a:cxnLst/>
            <a:rect r="r" b="b" t="t" l="l"/>
            <a:pathLst>
              <a:path h="7329725" w="4800970">
                <a:moveTo>
                  <a:pt x="0" y="0"/>
                </a:moveTo>
                <a:lnTo>
                  <a:pt x="4800970" y="0"/>
                </a:lnTo>
                <a:lnTo>
                  <a:pt x="4800970" y="7329725"/>
                </a:lnTo>
                <a:lnTo>
                  <a:pt x="0" y="7329725"/>
                </a:lnTo>
                <a:lnTo>
                  <a:pt x="0" y="0"/>
                </a:lnTo>
                <a:close/>
              </a:path>
            </a:pathLst>
          </a:custGeom>
          <a:blipFill>
            <a:blip r:embed="rId4"/>
            <a:stretch>
              <a:fillRect l="0" t="0" r="0" b="0"/>
            </a:stretch>
          </a:blipFill>
        </p:spPr>
      </p:sp>
      <p:sp>
        <p:nvSpPr>
          <p:cNvPr name="Freeform 6" id="6"/>
          <p:cNvSpPr/>
          <p:nvPr/>
        </p:nvSpPr>
        <p:spPr>
          <a:xfrm flipH="false" flipV="false" rot="7577078">
            <a:off x="-3543445" y="3562948"/>
            <a:ext cx="5612979" cy="5605963"/>
          </a:xfrm>
          <a:custGeom>
            <a:avLst/>
            <a:gdLst/>
            <a:ahLst/>
            <a:cxnLst/>
            <a:rect r="r" b="b" t="t" l="l"/>
            <a:pathLst>
              <a:path h="5605963" w="5612979">
                <a:moveTo>
                  <a:pt x="0" y="0"/>
                </a:moveTo>
                <a:lnTo>
                  <a:pt x="5612979" y="0"/>
                </a:lnTo>
                <a:lnTo>
                  <a:pt x="5612979" y="5605963"/>
                </a:lnTo>
                <a:lnTo>
                  <a:pt x="0" y="5605963"/>
                </a:lnTo>
                <a:lnTo>
                  <a:pt x="0" y="0"/>
                </a:lnTo>
                <a:close/>
              </a:path>
            </a:pathLst>
          </a:custGeom>
          <a:blipFill>
            <a:blip r:embed="rId3"/>
            <a:stretch>
              <a:fillRect l="0" t="0" r="0" b="0"/>
            </a:stretch>
          </a:blipFill>
        </p:spPr>
      </p:sp>
      <p:sp>
        <p:nvSpPr>
          <p:cNvPr name="Freeform 7" id="7"/>
          <p:cNvSpPr/>
          <p:nvPr/>
        </p:nvSpPr>
        <p:spPr>
          <a:xfrm flipH="false" flipV="false" rot="-2700000">
            <a:off x="-1314220" y="6610274"/>
            <a:ext cx="5651831" cy="8628750"/>
          </a:xfrm>
          <a:custGeom>
            <a:avLst/>
            <a:gdLst/>
            <a:ahLst/>
            <a:cxnLst/>
            <a:rect r="r" b="b" t="t" l="l"/>
            <a:pathLst>
              <a:path h="8628750" w="5651831">
                <a:moveTo>
                  <a:pt x="0" y="0"/>
                </a:moveTo>
                <a:lnTo>
                  <a:pt x="5651831" y="0"/>
                </a:lnTo>
                <a:lnTo>
                  <a:pt x="5651831" y="8628750"/>
                </a:lnTo>
                <a:lnTo>
                  <a:pt x="0" y="8628750"/>
                </a:lnTo>
                <a:lnTo>
                  <a:pt x="0" y="0"/>
                </a:lnTo>
                <a:close/>
              </a:path>
            </a:pathLst>
          </a:custGeom>
          <a:blipFill>
            <a:blip r:embed="rId4"/>
            <a:stretch>
              <a:fillRect l="0" t="0" r="0" b="0"/>
            </a:stretch>
          </a:blipFill>
        </p:spPr>
      </p:sp>
      <p:sp>
        <p:nvSpPr>
          <p:cNvPr name="Freeform 8" id="8"/>
          <p:cNvSpPr/>
          <p:nvPr/>
        </p:nvSpPr>
        <p:spPr>
          <a:xfrm flipH="false" flipV="false" rot="5400000">
            <a:off x="419584" y="6794735"/>
            <a:ext cx="1565735" cy="1624628"/>
          </a:xfrm>
          <a:custGeom>
            <a:avLst/>
            <a:gdLst/>
            <a:ahLst/>
            <a:cxnLst/>
            <a:rect r="r" b="b" t="t" l="l"/>
            <a:pathLst>
              <a:path h="1624628" w="1565735">
                <a:moveTo>
                  <a:pt x="0" y="0"/>
                </a:moveTo>
                <a:lnTo>
                  <a:pt x="1565735" y="0"/>
                </a:lnTo>
                <a:lnTo>
                  <a:pt x="1565735" y="1624628"/>
                </a:lnTo>
                <a:lnTo>
                  <a:pt x="0" y="1624628"/>
                </a:lnTo>
                <a:lnTo>
                  <a:pt x="0" y="0"/>
                </a:lnTo>
                <a:close/>
              </a:path>
            </a:pathLst>
          </a:custGeom>
          <a:blipFill>
            <a:blip r:embed="rId5"/>
            <a:stretch>
              <a:fillRect l="0" t="0" r="0" b="0"/>
            </a:stretch>
          </a:blipFill>
        </p:spPr>
      </p:sp>
      <p:sp>
        <p:nvSpPr>
          <p:cNvPr name="Freeform 9" id="9"/>
          <p:cNvSpPr/>
          <p:nvPr/>
        </p:nvSpPr>
        <p:spPr>
          <a:xfrm flipH="false" flipV="false" rot="-1775179">
            <a:off x="591539" y="-2775156"/>
            <a:ext cx="10654899" cy="2770274"/>
          </a:xfrm>
          <a:custGeom>
            <a:avLst/>
            <a:gdLst/>
            <a:ahLst/>
            <a:cxnLst/>
            <a:rect r="r" b="b" t="t" l="l"/>
            <a:pathLst>
              <a:path h="2770274" w="10654899">
                <a:moveTo>
                  <a:pt x="0" y="0"/>
                </a:moveTo>
                <a:lnTo>
                  <a:pt x="10654899" y="0"/>
                </a:lnTo>
                <a:lnTo>
                  <a:pt x="10654899" y="2770274"/>
                </a:lnTo>
                <a:lnTo>
                  <a:pt x="0" y="2770274"/>
                </a:lnTo>
                <a:lnTo>
                  <a:pt x="0" y="0"/>
                </a:lnTo>
                <a:close/>
              </a:path>
            </a:pathLst>
          </a:custGeom>
          <a:blipFill>
            <a:blip r:embed="rId6"/>
            <a:stretch>
              <a:fillRect l="0" t="0" r="0" b="0"/>
            </a:stretch>
          </a:blipFill>
        </p:spPr>
      </p:sp>
      <p:sp>
        <p:nvSpPr>
          <p:cNvPr name="Freeform 10" id="10"/>
          <p:cNvSpPr/>
          <p:nvPr/>
        </p:nvSpPr>
        <p:spPr>
          <a:xfrm flipH="false" flipV="false" rot="9349660">
            <a:off x="9679123" y="9083858"/>
            <a:ext cx="10654899" cy="2770274"/>
          </a:xfrm>
          <a:custGeom>
            <a:avLst/>
            <a:gdLst/>
            <a:ahLst/>
            <a:cxnLst/>
            <a:rect r="r" b="b" t="t" l="l"/>
            <a:pathLst>
              <a:path h="2770274" w="10654899">
                <a:moveTo>
                  <a:pt x="0" y="0"/>
                </a:moveTo>
                <a:lnTo>
                  <a:pt x="10654899" y="0"/>
                </a:lnTo>
                <a:lnTo>
                  <a:pt x="10654899" y="2770274"/>
                </a:lnTo>
                <a:lnTo>
                  <a:pt x="0" y="2770274"/>
                </a:lnTo>
                <a:lnTo>
                  <a:pt x="0" y="0"/>
                </a:lnTo>
                <a:close/>
              </a:path>
            </a:pathLst>
          </a:custGeom>
          <a:blipFill>
            <a:blip r:embed="rId6"/>
            <a:stretch>
              <a:fillRect l="0" t="0" r="0" b="0"/>
            </a:stretch>
          </a:blipFill>
        </p:spPr>
      </p:sp>
      <p:sp>
        <p:nvSpPr>
          <p:cNvPr name="Freeform 11" id="11"/>
          <p:cNvSpPr/>
          <p:nvPr/>
        </p:nvSpPr>
        <p:spPr>
          <a:xfrm flipH="false" flipV="false" rot="9377386">
            <a:off x="8794517" y="8997161"/>
            <a:ext cx="13961753" cy="2579677"/>
          </a:xfrm>
          <a:custGeom>
            <a:avLst/>
            <a:gdLst/>
            <a:ahLst/>
            <a:cxnLst/>
            <a:rect r="r" b="b" t="t" l="l"/>
            <a:pathLst>
              <a:path h="2579677" w="13961753">
                <a:moveTo>
                  <a:pt x="0" y="0"/>
                </a:moveTo>
                <a:lnTo>
                  <a:pt x="13961753" y="0"/>
                </a:lnTo>
                <a:lnTo>
                  <a:pt x="13961753" y="2579678"/>
                </a:lnTo>
                <a:lnTo>
                  <a:pt x="0" y="2579678"/>
                </a:lnTo>
                <a:lnTo>
                  <a:pt x="0" y="0"/>
                </a:lnTo>
                <a:close/>
              </a:path>
            </a:pathLst>
          </a:custGeom>
          <a:blipFill>
            <a:blip r:embed="rId7"/>
            <a:stretch>
              <a:fillRect l="-16250" t="0" r="0" b="-37631"/>
            </a:stretch>
          </a:blipFill>
        </p:spPr>
      </p:sp>
      <p:sp>
        <p:nvSpPr>
          <p:cNvPr name="Freeform 12" id="12"/>
          <p:cNvSpPr/>
          <p:nvPr/>
        </p:nvSpPr>
        <p:spPr>
          <a:xfrm flipH="false" flipV="false" rot="-8544248">
            <a:off x="16135658" y="5174915"/>
            <a:ext cx="4658543" cy="7112279"/>
          </a:xfrm>
          <a:custGeom>
            <a:avLst/>
            <a:gdLst/>
            <a:ahLst/>
            <a:cxnLst/>
            <a:rect r="r" b="b" t="t" l="l"/>
            <a:pathLst>
              <a:path h="7112279" w="4658543">
                <a:moveTo>
                  <a:pt x="0" y="0"/>
                </a:moveTo>
                <a:lnTo>
                  <a:pt x="4658543" y="0"/>
                </a:lnTo>
                <a:lnTo>
                  <a:pt x="4658543" y="7112280"/>
                </a:lnTo>
                <a:lnTo>
                  <a:pt x="0" y="7112280"/>
                </a:lnTo>
                <a:lnTo>
                  <a:pt x="0" y="0"/>
                </a:lnTo>
                <a:close/>
              </a:path>
            </a:pathLst>
          </a:custGeom>
          <a:blipFill>
            <a:blip r:embed="rId4"/>
            <a:stretch>
              <a:fillRect l="0" t="0" r="0" b="0"/>
            </a:stretch>
          </a:blipFill>
        </p:spPr>
      </p:sp>
      <p:sp>
        <p:nvSpPr>
          <p:cNvPr name="Freeform 13" id="13"/>
          <p:cNvSpPr/>
          <p:nvPr/>
        </p:nvSpPr>
        <p:spPr>
          <a:xfrm flipH="false" flipV="false" rot="-1747452">
            <a:off x="-1810109" y="-2426135"/>
            <a:ext cx="13961753" cy="2579677"/>
          </a:xfrm>
          <a:custGeom>
            <a:avLst/>
            <a:gdLst/>
            <a:ahLst/>
            <a:cxnLst/>
            <a:rect r="r" b="b" t="t" l="l"/>
            <a:pathLst>
              <a:path h="2579677" w="13961753">
                <a:moveTo>
                  <a:pt x="0" y="0"/>
                </a:moveTo>
                <a:lnTo>
                  <a:pt x="13961754" y="0"/>
                </a:lnTo>
                <a:lnTo>
                  <a:pt x="13961754" y="2579677"/>
                </a:lnTo>
                <a:lnTo>
                  <a:pt x="0" y="2579677"/>
                </a:lnTo>
                <a:lnTo>
                  <a:pt x="0" y="0"/>
                </a:lnTo>
                <a:close/>
              </a:path>
            </a:pathLst>
          </a:custGeom>
          <a:blipFill>
            <a:blip r:embed="rId7"/>
            <a:stretch>
              <a:fillRect l="-16250" t="0" r="0" b="-37631"/>
            </a:stretch>
          </a:blipFill>
        </p:spPr>
      </p:sp>
      <p:sp>
        <p:nvSpPr>
          <p:cNvPr name="Freeform 14" id="14"/>
          <p:cNvSpPr/>
          <p:nvPr/>
        </p:nvSpPr>
        <p:spPr>
          <a:xfrm flipH="false" flipV="false" rot="2212973">
            <a:off x="-2966393" y="-2323643"/>
            <a:ext cx="5043849" cy="7700533"/>
          </a:xfrm>
          <a:custGeom>
            <a:avLst/>
            <a:gdLst/>
            <a:ahLst/>
            <a:cxnLst/>
            <a:rect r="r" b="b" t="t" l="l"/>
            <a:pathLst>
              <a:path h="7700533" w="5043849">
                <a:moveTo>
                  <a:pt x="0" y="0"/>
                </a:moveTo>
                <a:lnTo>
                  <a:pt x="5043849" y="0"/>
                </a:lnTo>
                <a:lnTo>
                  <a:pt x="5043849" y="7700533"/>
                </a:lnTo>
                <a:lnTo>
                  <a:pt x="0" y="7700533"/>
                </a:lnTo>
                <a:lnTo>
                  <a:pt x="0" y="0"/>
                </a:lnTo>
                <a:close/>
              </a:path>
            </a:pathLst>
          </a:custGeom>
          <a:blipFill>
            <a:blip r:embed="rId4"/>
            <a:stretch>
              <a:fillRect l="0" t="0" r="0" b="0"/>
            </a:stretch>
          </a:blipFill>
        </p:spPr>
      </p:sp>
      <p:sp>
        <p:nvSpPr>
          <p:cNvPr name="Freeform 15" id="15"/>
          <p:cNvSpPr/>
          <p:nvPr/>
        </p:nvSpPr>
        <p:spPr>
          <a:xfrm flipH="false" flipV="false" rot="5400000">
            <a:off x="16364787" y="1632545"/>
            <a:ext cx="1565735" cy="1624628"/>
          </a:xfrm>
          <a:custGeom>
            <a:avLst/>
            <a:gdLst/>
            <a:ahLst/>
            <a:cxnLst/>
            <a:rect r="r" b="b" t="t" l="l"/>
            <a:pathLst>
              <a:path h="1624628" w="1565735">
                <a:moveTo>
                  <a:pt x="0" y="0"/>
                </a:moveTo>
                <a:lnTo>
                  <a:pt x="1565735" y="0"/>
                </a:lnTo>
                <a:lnTo>
                  <a:pt x="1565735" y="1624627"/>
                </a:lnTo>
                <a:lnTo>
                  <a:pt x="0" y="1624627"/>
                </a:lnTo>
                <a:lnTo>
                  <a:pt x="0" y="0"/>
                </a:lnTo>
                <a:close/>
              </a:path>
            </a:pathLst>
          </a:custGeom>
          <a:blipFill>
            <a:blip r:embed="rId5"/>
            <a:stretch>
              <a:fillRect l="0" t="0" r="0" b="0"/>
            </a:stretch>
          </a:blipFill>
        </p:spPr>
      </p:sp>
      <p:sp>
        <p:nvSpPr>
          <p:cNvPr name="Freeform 16" id="16"/>
          <p:cNvSpPr/>
          <p:nvPr/>
        </p:nvSpPr>
        <p:spPr>
          <a:xfrm flipH="false" flipV="false" rot="0">
            <a:off x="6366537" y="6824181"/>
            <a:ext cx="5865518" cy="1458817"/>
          </a:xfrm>
          <a:custGeom>
            <a:avLst/>
            <a:gdLst/>
            <a:ahLst/>
            <a:cxnLst/>
            <a:rect r="r" b="b" t="t" l="l"/>
            <a:pathLst>
              <a:path h="1458817" w="5865518">
                <a:moveTo>
                  <a:pt x="0" y="0"/>
                </a:moveTo>
                <a:lnTo>
                  <a:pt x="5865518" y="0"/>
                </a:lnTo>
                <a:lnTo>
                  <a:pt x="5865518" y="1458817"/>
                </a:lnTo>
                <a:lnTo>
                  <a:pt x="0" y="14588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3030627">
            <a:off x="-1370101" y="1114709"/>
            <a:ext cx="3944761" cy="5526811"/>
          </a:xfrm>
          <a:custGeom>
            <a:avLst/>
            <a:gdLst/>
            <a:ahLst/>
            <a:cxnLst/>
            <a:rect r="r" b="b" t="t" l="l"/>
            <a:pathLst>
              <a:path h="5526811" w="3944761">
                <a:moveTo>
                  <a:pt x="0" y="0"/>
                </a:moveTo>
                <a:lnTo>
                  <a:pt x="3944762" y="0"/>
                </a:lnTo>
                <a:lnTo>
                  <a:pt x="3944762" y="5526811"/>
                </a:lnTo>
                <a:lnTo>
                  <a:pt x="0" y="5526811"/>
                </a:lnTo>
                <a:lnTo>
                  <a:pt x="0" y="0"/>
                </a:lnTo>
                <a:close/>
              </a:path>
            </a:pathLst>
          </a:custGeom>
          <a:blipFill>
            <a:blip r:embed="rId10"/>
            <a:stretch>
              <a:fillRect l="0" t="0" r="0" b="0"/>
            </a:stretch>
          </a:blipFill>
        </p:spPr>
      </p:sp>
      <p:sp>
        <p:nvSpPr>
          <p:cNvPr name="Freeform 18" id="18"/>
          <p:cNvSpPr/>
          <p:nvPr/>
        </p:nvSpPr>
        <p:spPr>
          <a:xfrm flipH="true" flipV="true" rot="3030627">
            <a:off x="15987588" y="3535542"/>
            <a:ext cx="3944761" cy="5526811"/>
          </a:xfrm>
          <a:custGeom>
            <a:avLst/>
            <a:gdLst/>
            <a:ahLst/>
            <a:cxnLst/>
            <a:rect r="r" b="b" t="t" l="l"/>
            <a:pathLst>
              <a:path h="5526811" w="3944761">
                <a:moveTo>
                  <a:pt x="3944761" y="5526811"/>
                </a:moveTo>
                <a:lnTo>
                  <a:pt x="0" y="5526811"/>
                </a:lnTo>
                <a:lnTo>
                  <a:pt x="0" y="0"/>
                </a:lnTo>
                <a:lnTo>
                  <a:pt x="3944761" y="0"/>
                </a:lnTo>
                <a:lnTo>
                  <a:pt x="3944761" y="5526811"/>
                </a:lnTo>
                <a:close/>
              </a:path>
            </a:pathLst>
          </a:custGeom>
          <a:blipFill>
            <a:blip r:embed="rId10"/>
            <a:stretch>
              <a:fillRect l="0" t="0" r="0" b="0"/>
            </a:stretch>
          </a:blipFill>
        </p:spPr>
      </p:sp>
      <p:sp>
        <p:nvSpPr>
          <p:cNvPr name="Freeform 19" id="19"/>
          <p:cNvSpPr/>
          <p:nvPr/>
        </p:nvSpPr>
        <p:spPr>
          <a:xfrm flipH="false" flipV="false" rot="0">
            <a:off x="-317133" y="-1652"/>
            <a:ext cx="4306356" cy="2048644"/>
          </a:xfrm>
          <a:custGeom>
            <a:avLst/>
            <a:gdLst/>
            <a:ahLst/>
            <a:cxnLst/>
            <a:rect r="r" b="b" t="t" l="l"/>
            <a:pathLst>
              <a:path h="2048644" w="4306356">
                <a:moveTo>
                  <a:pt x="0" y="0"/>
                </a:moveTo>
                <a:lnTo>
                  <a:pt x="4306356" y="0"/>
                </a:lnTo>
                <a:lnTo>
                  <a:pt x="4306356" y="2048644"/>
                </a:lnTo>
                <a:lnTo>
                  <a:pt x="0" y="2048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6560644" y="6995709"/>
            <a:ext cx="5316708" cy="663011"/>
          </a:xfrm>
          <a:prstGeom prst="rect">
            <a:avLst/>
          </a:prstGeom>
        </p:spPr>
        <p:txBody>
          <a:bodyPr anchor="t" rtlCol="false" tIns="0" lIns="0" bIns="0" rIns="0">
            <a:spAutoFit/>
          </a:bodyPr>
          <a:lstStyle/>
          <a:p>
            <a:pPr algn="ctr">
              <a:lnSpc>
                <a:spcPts val="4657"/>
              </a:lnSpc>
              <a:spcBef>
                <a:spcPct val="0"/>
              </a:spcBef>
            </a:pPr>
            <a:r>
              <a:rPr lang="en-US" sz="3326" spc="209">
                <a:solidFill>
                  <a:srgbClr val="FFFFFF"/>
                </a:solidFill>
                <a:latin typeface="Agrandir"/>
                <a:ea typeface="Agrandir"/>
                <a:cs typeface="Agrandir"/>
                <a:sym typeface="Agrandir"/>
              </a:rPr>
              <a:t>Ahmad Azka Al Husaini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2394946" y="1837461"/>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Perancangan Perangkat Lunak</a:t>
            </a:r>
          </a:p>
        </p:txBody>
      </p:sp>
      <p:sp>
        <p:nvSpPr>
          <p:cNvPr name="TextBox 4" id="4"/>
          <p:cNvSpPr txBox="true"/>
          <p:nvPr/>
        </p:nvSpPr>
        <p:spPr>
          <a:xfrm rot="0">
            <a:off x="3066402" y="3455010"/>
            <a:ext cx="12728861" cy="1321875"/>
          </a:xfrm>
          <a:prstGeom prst="rect">
            <a:avLst/>
          </a:prstGeom>
        </p:spPr>
        <p:txBody>
          <a:bodyPr anchor="t" rtlCol="false" tIns="0" lIns="0" bIns="0" rIns="0">
            <a:spAutoFit/>
          </a:bodyPr>
          <a:lstStyle/>
          <a:p>
            <a:pPr algn="l">
              <a:lnSpc>
                <a:spcPts val="5365"/>
              </a:lnSpc>
              <a:spcBef>
                <a:spcPct val="0"/>
              </a:spcBef>
            </a:pPr>
            <a:r>
              <a:rPr lang="en-US" sz="3832" spc="61">
                <a:solidFill>
                  <a:srgbClr val="6D5A35"/>
                </a:solidFill>
                <a:latin typeface="Hobo"/>
                <a:ea typeface="Hobo"/>
                <a:cs typeface="Hobo"/>
                <a:sym typeface="Hobo"/>
              </a:rPr>
              <a:t>Bahasa pemrograman yang digunakan  ialah HTML, CSS, JavaScript, framework Bootstrap 5, dan PHP</a:t>
            </a:r>
          </a:p>
        </p:txBody>
      </p:sp>
      <p:sp>
        <p:nvSpPr>
          <p:cNvPr name="Freeform 5" id="5"/>
          <p:cNvSpPr/>
          <p:nvPr/>
        </p:nvSpPr>
        <p:spPr>
          <a:xfrm flipH="true" flipV="false" rot="-9114699">
            <a:off x="-2955997" y="8124518"/>
            <a:ext cx="11477896" cy="5107664"/>
          </a:xfrm>
          <a:custGeom>
            <a:avLst/>
            <a:gdLst/>
            <a:ahLst/>
            <a:cxnLst/>
            <a:rect r="r" b="b" t="t" l="l"/>
            <a:pathLst>
              <a:path h="5107664" w="11477896">
                <a:moveTo>
                  <a:pt x="11477897" y="0"/>
                </a:moveTo>
                <a:lnTo>
                  <a:pt x="0" y="0"/>
                </a:lnTo>
                <a:lnTo>
                  <a:pt x="0" y="5107664"/>
                </a:lnTo>
                <a:lnTo>
                  <a:pt x="11477897" y="5107664"/>
                </a:lnTo>
                <a:lnTo>
                  <a:pt x="11477897" y="0"/>
                </a:lnTo>
                <a:close/>
              </a:path>
            </a:pathLst>
          </a:custGeom>
          <a:blipFill>
            <a:blip r:embed="rId3"/>
            <a:stretch>
              <a:fillRect l="0" t="0" r="0" b="0"/>
            </a:stretch>
          </a:blipFill>
        </p:spPr>
      </p:sp>
      <p:sp>
        <p:nvSpPr>
          <p:cNvPr name="Freeform 6" id="6"/>
          <p:cNvSpPr/>
          <p:nvPr/>
        </p:nvSpPr>
        <p:spPr>
          <a:xfrm flipH="false" flipV="false" rot="-9196916">
            <a:off x="-5168236" y="8563675"/>
            <a:ext cx="16230600" cy="2792823"/>
          </a:xfrm>
          <a:custGeom>
            <a:avLst/>
            <a:gdLst/>
            <a:ahLst/>
            <a:cxnLst/>
            <a:rect r="r" b="b" t="t" l="l"/>
            <a:pathLst>
              <a:path h="2792823" w="16230600">
                <a:moveTo>
                  <a:pt x="0" y="0"/>
                </a:moveTo>
                <a:lnTo>
                  <a:pt x="16230600" y="0"/>
                </a:lnTo>
                <a:lnTo>
                  <a:pt x="16230600" y="2792823"/>
                </a:lnTo>
                <a:lnTo>
                  <a:pt x="0" y="2792823"/>
                </a:lnTo>
                <a:lnTo>
                  <a:pt x="0" y="0"/>
                </a:lnTo>
                <a:close/>
              </a:path>
            </a:pathLst>
          </a:custGeom>
          <a:blipFill>
            <a:blip r:embed="rId4"/>
            <a:stretch>
              <a:fillRect l="0" t="0" r="0" b="-27127"/>
            </a:stretch>
          </a:blipFill>
        </p:spPr>
      </p:sp>
      <p:sp>
        <p:nvSpPr>
          <p:cNvPr name="Freeform 7" id="7"/>
          <p:cNvSpPr/>
          <p:nvPr/>
        </p:nvSpPr>
        <p:spPr>
          <a:xfrm flipH="false" flipV="false" rot="7577078">
            <a:off x="-3930590" y="3343455"/>
            <a:ext cx="5612979" cy="5605963"/>
          </a:xfrm>
          <a:custGeom>
            <a:avLst/>
            <a:gdLst/>
            <a:ahLst/>
            <a:cxnLst/>
            <a:rect r="r" b="b" t="t" l="l"/>
            <a:pathLst>
              <a:path h="5605963" w="5612979">
                <a:moveTo>
                  <a:pt x="0" y="0"/>
                </a:moveTo>
                <a:lnTo>
                  <a:pt x="5612979" y="0"/>
                </a:lnTo>
                <a:lnTo>
                  <a:pt x="5612979" y="5605963"/>
                </a:lnTo>
                <a:lnTo>
                  <a:pt x="0" y="5605963"/>
                </a:lnTo>
                <a:lnTo>
                  <a:pt x="0" y="0"/>
                </a:lnTo>
                <a:close/>
              </a:path>
            </a:pathLst>
          </a:custGeom>
          <a:blipFill>
            <a:blip r:embed="rId5"/>
            <a:stretch>
              <a:fillRect l="0" t="0" r="0" b="0"/>
            </a:stretch>
          </a:blipFill>
        </p:spPr>
      </p:sp>
      <p:sp>
        <p:nvSpPr>
          <p:cNvPr name="Freeform 8" id="8"/>
          <p:cNvSpPr/>
          <p:nvPr/>
        </p:nvSpPr>
        <p:spPr>
          <a:xfrm flipH="false" flipV="false" rot="-1968044">
            <a:off x="-2438785" y="6384598"/>
            <a:ext cx="5651831" cy="8628750"/>
          </a:xfrm>
          <a:custGeom>
            <a:avLst/>
            <a:gdLst/>
            <a:ahLst/>
            <a:cxnLst/>
            <a:rect r="r" b="b" t="t" l="l"/>
            <a:pathLst>
              <a:path h="8628750" w="5651831">
                <a:moveTo>
                  <a:pt x="0" y="0"/>
                </a:moveTo>
                <a:lnTo>
                  <a:pt x="5651832" y="0"/>
                </a:lnTo>
                <a:lnTo>
                  <a:pt x="5651832" y="8628751"/>
                </a:lnTo>
                <a:lnTo>
                  <a:pt x="0" y="8628751"/>
                </a:lnTo>
                <a:lnTo>
                  <a:pt x="0" y="0"/>
                </a:lnTo>
                <a:close/>
              </a:path>
            </a:pathLst>
          </a:custGeom>
          <a:blipFill>
            <a:blip r:embed="rId6"/>
            <a:stretch>
              <a:fillRect l="0" t="0" r="0" b="0"/>
            </a:stretch>
          </a:blipFill>
        </p:spPr>
      </p:sp>
      <p:sp>
        <p:nvSpPr>
          <p:cNvPr name="Freeform 9" id="9"/>
          <p:cNvSpPr/>
          <p:nvPr/>
        </p:nvSpPr>
        <p:spPr>
          <a:xfrm flipH="true" flipV="false" rot="6739603">
            <a:off x="-248366" y="5566652"/>
            <a:ext cx="2550184" cy="3572938"/>
          </a:xfrm>
          <a:custGeom>
            <a:avLst/>
            <a:gdLst/>
            <a:ahLst/>
            <a:cxnLst/>
            <a:rect r="r" b="b" t="t" l="l"/>
            <a:pathLst>
              <a:path h="3572938" w="2550184">
                <a:moveTo>
                  <a:pt x="2550184" y="0"/>
                </a:moveTo>
                <a:lnTo>
                  <a:pt x="0" y="0"/>
                </a:lnTo>
                <a:lnTo>
                  <a:pt x="0" y="3572937"/>
                </a:lnTo>
                <a:lnTo>
                  <a:pt x="2550184" y="3572937"/>
                </a:lnTo>
                <a:lnTo>
                  <a:pt x="2550184" y="0"/>
                </a:lnTo>
                <a:close/>
              </a:path>
            </a:pathLst>
          </a:custGeom>
          <a:blipFill>
            <a:blip r:embed="rId7"/>
            <a:stretch>
              <a:fillRect l="0" t="0" r="0" b="0"/>
            </a:stretch>
          </a:blipFill>
        </p:spPr>
      </p:sp>
      <p:sp>
        <p:nvSpPr>
          <p:cNvPr name="Freeform 10" id="10"/>
          <p:cNvSpPr/>
          <p:nvPr/>
        </p:nvSpPr>
        <p:spPr>
          <a:xfrm flipH="false" flipV="false" rot="2065906">
            <a:off x="-3616988" y="-1880511"/>
            <a:ext cx="5332371" cy="8141025"/>
          </a:xfrm>
          <a:custGeom>
            <a:avLst/>
            <a:gdLst/>
            <a:ahLst/>
            <a:cxnLst/>
            <a:rect r="r" b="b" t="t" l="l"/>
            <a:pathLst>
              <a:path h="8141025" w="5332371">
                <a:moveTo>
                  <a:pt x="0" y="0"/>
                </a:moveTo>
                <a:lnTo>
                  <a:pt x="5332371" y="0"/>
                </a:lnTo>
                <a:lnTo>
                  <a:pt x="5332371" y="8141024"/>
                </a:lnTo>
                <a:lnTo>
                  <a:pt x="0" y="8141024"/>
                </a:lnTo>
                <a:lnTo>
                  <a:pt x="0" y="0"/>
                </a:lnTo>
                <a:close/>
              </a:path>
            </a:pathLst>
          </a:custGeom>
          <a:blipFill>
            <a:blip r:embed="rId6"/>
            <a:stretch>
              <a:fillRect l="0" t="0" r="0" b="0"/>
            </a:stretch>
          </a:blipFill>
        </p:spPr>
      </p:sp>
      <p:sp>
        <p:nvSpPr>
          <p:cNvPr name="Freeform 11" id="11"/>
          <p:cNvSpPr/>
          <p:nvPr/>
        </p:nvSpPr>
        <p:spPr>
          <a:xfrm flipH="false" flipV="false" rot="5400000">
            <a:off x="245832" y="3181704"/>
            <a:ext cx="1565735" cy="1624628"/>
          </a:xfrm>
          <a:custGeom>
            <a:avLst/>
            <a:gdLst/>
            <a:ahLst/>
            <a:cxnLst/>
            <a:rect r="r" b="b" t="t" l="l"/>
            <a:pathLst>
              <a:path h="1624628" w="1565735">
                <a:moveTo>
                  <a:pt x="0" y="0"/>
                </a:moveTo>
                <a:lnTo>
                  <a:pt x="1565736" y="0"/>
                </a:lnTo>
                <a:lnTo>
                  <a:pt x="1565736" y="1624628"/>
                </a:lnTo>
                <a:lnTo>
                  <a:pt x="0" y="1624628"/>
                </a:lnTo>
                <a:lnTo>
                  <a:pt x="0" y="0"/>
                </a:lnTo>
                <a:close/>
              </a:path>
            </a:pathLst>
          </a:custGeom>
          <a:blipFill>
            <a:blip r:embed="rId8"/>
            <a:stretch>
              <a:fillRect l="0" t="0" r="0" b="0"/>
            </a:stretch>
          </a:blipFill>
        </p:spPr>
      </p:sp>
      <p:sp>
        <p:nvSpPr>
          <p:cNvPr name="Freeform 12" id="12"/>
          <p:cNvSpPr/>
          <p:nvPr/>
        </p:nvSpPr>
        <p:spPr>
          <a:xfrm flipH="false" flipV="false" rot="1517161">
            <a:off x="10056316" y="-3173698"/>
            <a:ext cx="11477896" cy="5107664"/>
          </a:xfrm>
          <a:custGeom>
            <a:avLst/>
            <a:gdLst/>
            <a:ahLst/>
            <a:cxnLst/>
            <a:rect r="r" b="b" t="t" l="l"/>
            <a:pathLst>
              <a:path h="5107664" w="11477896">
                <a:moveTo>
                  <a:pt x="0" y="0"/>
                </a:moveTo>
                <a:lnTo>
                  <a:pt x="11477896" y="0"/>
                </a:lnTo>
                <a:lnTo>
                  <a:pt x="11477896" y="5107664"/>
                </a:lnTo>
                <a:lnTo>
                  <a:pt x="0" y="5107664"/>
                </a:lnTo>
                <a:lnTo>
                  <a:pt x="0" y="0"/>
                </a:lnTo>
                <a:close/>
              </a:path>
            </a:pathLst>
          </a:custGeom>
          <a:blipFill>
            <a:blip r:embed="rId3"/>
            <a:stretch>
              <a:fillRect l="0" t="0" r="0" b="0"/>
            </a:stretch>
          </a:blipFill>
        </p:spPr>
      </p:sp>
      <p:sp>
        <p:nvSpPr>
          <p:cNvPr name="Freeform 13" id="13"/>
          <p:cNvSpPr/>
          <p:nvPr/>
        </p:nvSpPr>
        <p:spPr>
          <a:xfrm flipH="false" flipV="false" rot="1434944">
            <a:off x="7551163" y="-1290849"/>
            <a:ext cx="16230600" cy="2792823"/>
          </a:xfrm>
          <a:custGeom>
            <a:avLst/>
            <a:gdLst/>
            <a:ahLst/>
            <a:cxnLst/>
            <a:rect r="r" b="b" t="t" l="l"/>
            <a:pathLst>
              <a:path h="2792823" w="16230600">
                <a:moveTo>
                  <a:pt x="0" y="0"/>
                </a:moveTo>
                <a:lnTo>
                  <a:pt x="16230600" y="0"/>
                </a:lnTo>
                <a:lnTo>
                  <a:pt x="16230600" y="2792823"/>
                </a:lnTo>
                <a:lnTo>
                  <a:pt x="0" y="2792823"/>
                </a:lnTo>
                <a:lnTo>
                  <a:pt x="0" y="0"/>
                </a:lnTo>
                <a:close/>
              </a:path>
            </a:pathLst>
          </a:custGeom>
          <a:blipFill>
            <a:blip r:embed="rId4"/>
            <a:stretch>
              <a:fillRect l="0" t="0" r="0" b="-27127"/>
            </a:stretch>
          </a:blipFill>
        </p:spPr>
      </p:sp>
      <p:sp>
        <p:nvSpPr>
          <p:cNvPr name="Freeform 14" id="14"/>
          <p:cNvSpPr/>
          <p:nvPr/>
        </p:nvSpPr>
        <p:spPr>
          <a:xfrm flipH="true" flipV="true" rot="2065906">
            <a:off x="16576646" y="4182461"/>
            <a:ext cx="5332371" cy="8141025"/>
          </a:xfrm>
          <a:custGeom>
            <a:avLst/>
            <a:gdLst/>
            <a:ahLst/>
            <a:cxnLst/>
            <a:rect r="r" b="b" t="t" l="l"/>
            <a:pathLst>
              <a:path h="8141025" w="5332371">
                <a:moveTo>
                  <a:pt x="5332371" y="8141024"/>
                </a:moveTo>
                <a:lnTo>
                  <a:pt x="0" y="8141024"/>
                </a:lnTo>
                <a:lnTo>
                  <a:pt x="0" y="0"/>
                </a:lnTo>
                <a:lnTo>
                  <a:pt x="5332371" y="0"/>
                </a:lnTo>
                <a:lnTo>
                  <a:pt x="5332371" y="8141024"/>
                </a:lnTo>
                <a:close/>
              </a:path>
            </a:pathLst>
          </a:custGeom>
          <a:blipFill>
            <a:blip r:embed="rId6"/>
            <a:stretch>
              <a:fillRect l="0" t="0" r="0" b="0"/>
            </a:stretch>
          </a:blipFill>
        </p:spPr>
      </p:sp>
      <p:sp>
        <p:nvSpPr>
          <p:cNvPr name="Freeform 15" id="15"/>
          <p:cNvSpPr/>
          <p:nvPr/>
        </p:nvSpPr>
        <p:spPr>
          <a:xfrm flipH="false" flipV="false" rot="-3144088">
            <a:off x="16519682" y="1638032"/>
            <a:ext cx="5271626" cy="5265036"/>
          </a:xfrm>
          <a:custGeom>
            <a:avLst/>
            <a:gdLst/>
            <a:ahLst/>
            <a:cxnLst/>
            <a:rect r="r" b="b" t="t" l="l"/>
            <a:pathLst>
              <a:path h="5265036" w="5271626">
                <a:moveTo>
                  <a:pt x="0" y="0"/>
                </a:moveTo>
                <a:lnTo>
                  <a:pt x="5271626" y="0"/>
                </a:lnTo>
                <a:lnTo>
                  <a:pt x="5271626" y="5265037"/>
                </a:lnTo>
                <a:lnTo>
                  <a:pt x="0" y="5265037"/>
                </a:lnTo>
                <a:lnTo>
                  <a:pt x="0" y="0"/>
                </a:lnTo>
                <a:close/>
              </a:path>
            </a:pathLst>
          </a:custGeom>
          <a:blipFill>
            <a:blip r:embed="rId5"/>
            <a:stretch>
              <a:fillRect l="0" t="0" r="0" b="0"/>
            </a:stretch>
          </a:blipFill>
        </p:spPr>
      </p:sp>
      <p:sp>
        <p:nvSpPr>
          <p:cNvPr name="Freeform 16" id="16"/>
          <p:cNvSpPr/>
          <p:nvPr/>
        </p:nvSpPr>
        <p:spPr>
          <a:xfrm flipH="false" flipV="false" rot="5400000">
            <a:off x="16581392" y="5334123"/>
            <a:ext cx="1565735" cy="1624628"/>
          </a:xfrm>
          <a:custGeom>
            <a:avLst/>
            <a:gdLst/>
            <a:ahLst/>
            <a:cxnLst/>
            <a:rect r="r" b="b" t="t" l="l"/>
            <a:pathLst>
              <a:path h="1624628" w="1565735">
                <a:moveTo>
                  <a:pt x="0" y="0"/>
                </a:moveTo>
                <a:lnTo>
                  <a:pt x="1565735" y="0"/>
                </a:lnTo>
                <a:lnTo>
                  <a:pt x="1565735" y="1624628"/>
                </a:lnTo>
                <a:lnTo>
                  <a:pt x="0" y="1624628"/>
                </a:lnTo>
                <a:lnTo>
                  <a:pt x="0" y="0"/>
                </a:lnTo>
                <a:close/>
              </a:path>
            </a:pathLst>
          </a:custGeom>
          <a:blipFill>
            <a:blip r:embed="rId8"/>
            <a:stretch>
              <a:fillRect l="0" t="0" r="0" b="0"/>
            </a:stretch>
          </a:blipFill>
        </p:spPr>
      </p:sp>
      <p:sp>
        <p:nvSpPr>
          <p:cNvPr name="Freeform 17" id="17"/>
          <p:cNvSpPr/>
          <p:nvPr/>
        </p:nvSpPr>
        <p:spPr>
          <a:xfrm flipH="true" flipV="true" rot="-1968044">
            <a:off x="15284797" y="-4694831"/>
            <a:ext cx="5651831" cy="8628750"/>
          </a:xfrm>
          <a:custGeom>
            <a:avLst/>
            <a:gdLst/>
            <a:ahLst/>
            <a:cxnLst/>
            <a:rect r="r" b="b" t="t" l="l"/>
            <a:pathLst>
              <a:path h="8628750" w="5651831">
                <a:moveTo>
                  <a:pt x="5651831" y="8628750"/>
                </a:moveTo>
                <a:lnTo>
                  <a:pt x="0" y="8628750"/>
                </a:lnTo>
                <a:lnTo>
                  <a:pt x="0" y="0"/>
                </a:lnTo>
                <a:lnTo>
                  <a:pt x="5651831" y="0"/>
                </a:lnTo>
                <a:lnTo>
                  <a:pt x="5651831" y="8628750"/>
                </a:lnTo>
                <a:close/>
              </a:path>
            </a:pathLst>
          </a:custGeom>
          <a:blipFill>
            <a:blip r:embed="rId6"/>
            <a:stretch>
              <a:fillRect l="0" t="0" r="0" b="0"/>
            </a:stretch>
          </a:blipFill>
        </p:spPr>
      </p:sp>
      <p:sp>
        <p:nvSpPr>
          <p:cNvPr name="Freeform 18" id="18"/>
          <p:cNvSpPr/>
          <p:nvPr/>
        </p:nvSpPr>
        <p:spPr>
          <a:xfrm flipH="true" flipV="false" rot="-4105708">
            <a:off x="15927006" y="985011"/>
            <a:ext cx="2664589" cy="3733224"/>
          </a:xfrm>
          <a:custGeom>
            <a:avLst/>
            <a:gdLst/>
            <a:ahLst/>
            <a:cxnLst/>
            <a:rect r="r" b="b" t="t" l="l"/>
            <a:pathLst>
              <a:path h="3733224" w="2664589">
                <a:moveTo>
                  <a:pt x="2664588" y="0"/>
                </a:moveTo>
                <a:lnTo>
                  <a:pt x="0" y="0"/>
                </a:lnTo>
                <a:lnTo>
                  <a:pt x="0" y="3733224"/>
                </a:lnTo>
                <a:lnTo>
                  <a:pt x="2664588" y="3733224"/>
                </a:lnTo>
                <a:lnTo>
                  <a:pt x="2664588" y="0"/>
                </a:lnTo>
                <a:close/>
              </a:path>
            </a:pathLst>
          </a:custGeom>
          <a:blipFill>
            <a:blip r:embed="rId7"/>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623567" y="2155314"/>
            <a:ext cx="17909951" cy="3769800"/>
          </a:xfrm>
          <a:prstGeom prst="rect">
            <a:avLst/>
          </a:prstGeom>
        </p:spPr>
        <p:txBody>
          <a:bodyPr anchor="t" rtlCol="false" tIns="0" lIns="0" bIns="0" rIns="0">
            <a:spAutoFit/>
          </a:bodyPr>
          <a:lstStyle/>
          <a:p>
            <a:pPr algn="l">
              <a:lnSpc>
                <a:spcPts val="5365"/>
              </a:lnSpc>
            </a:pPr>
            <a:r>
              <a:rPr lang="en-US" sz="3832" spc="61">
                <a:solidFill>
                  <a:srgbClr val="6D5A35"/>
                </a:solidFill>
                <a:latin typeface="Hobo"/>
                <a:ea typeface="Hobo"/>
                <a:cs typeface="Hobo"/>
                <a:sym typeface="Hobo"/>
              </a:rPr>
              <a:t> 1. Hashing</a:t>
            </a:r>
          </a:p>
          <a:p>
            <a:pPr algn="l">
              <a:lnSpc>
                <a:spcPts val="5365"/>
              </a:lnSpc>
            </a:pPr>
          </a:p>
          <a:p>
            <a:pPr algn="l">
              <a:lnSpc>
                <a:spcPts val="4665"/>
              </a:lnSpc>
            </a:pPr>
            <a:r>
              <a:rPr lang="en-US" sz="3332" spc="53">
                <a:solidFill>
                  <a:srgbClr val="6D5A35"/>
                </a:solidFill>
                <a:latin typeface="Hobo"/>
                <a:ea typeface="Hobo"/>
                <a:cs typeface="Hobo"/>
                <a:sym typeface="Hobo"/>
              </a:rPr>
              <a:t>Fungsi hashing dalam sistem perpusakaan ini digunakan pada kolom password di table admin, super user, dan user / anggota. Hal ini digunakan saat sesi login, ketika membutuhkan kolom password, sehingga dapat memperkuat keamanan sistem. </a:t>
            </a:r>
          </a:p>
          <a:p>
            <a:pPr algn="l">
              <a:lnSpc>
                <a:spcPts val="5365"/>
              </a:lnSpc>
              <a:spcBef>
                <a:spcPct val="0"/>
              </a:spcBef>
            </a:pPr>
          </a:p>
        </p:txBody>
      </p:sp>
      <p:sp>
        <p:nvSpPr>
          <p:cNvPr name="Freeform 4" id="4"/>
          <p:cNvSpPr/>
          <p:nvPr/>
        </p:nvSpPr>
        <p:spPr>
          <a:xfrm flipH="false" flipV="false" rot="0">
            <a:off x="6419578" y="6369327"/>
            <a:ext cx="11301259" cy="3559897"/>
          </a:xfrm>
          <a:custGeom>
            <a:avLst/>
            <a:gdLst/>
            <a:ahLst/>
            <a:cxnLst/>
            <a:rect r="r" b="b" t="t" l="l"/>
            <a:pathLst>
              <a:path h="3559897" w="11301259">
                <a:moveTo>
                  <a:pt x="0" y="0"/>
                </a:moveTo>
                <a:lnTo>
                  <a:pt x="11301259" y="0"/>
                </a:lnTo>
                <a:lnTo>
                  <a:pt x="11301259" y="3559897"/>
                </a:lnTo>
                <a:lnTo>
                  <a:pt x="0" y="3559897"/>
                </a:lnTo>
                <a:lnTo>
                  <a:pt x="0" y="0"/>
                </a:lnTo>
                <a:close/>
              </a:path>
            </a:pathLst>
          </a:custGeom>
          <a:blipFill>
            <a:blip r:embed="rId3"/>
            <a:stretch>
              <a:fillRect l="0" t="0" r="0" b="0"/>
            </a:stretch>
          </a:blipFill>
        </p:spPr>
      </p:sp>
      <p:sp>
        <p:nvSpPr>
          <p:cNvPr name="Freeform 5" id="5"/>
          <p:cNvSpPr/>
          <p:nvPr/>
        </p:nvSpPr>
        <p:spPr>
          <a:xfrm flipH="false" flipV="false" rot="0">
            <a:off x="353497" y="5925115"/>
            <a:ext cx="8594625" cy="1232150"/>
          </a:xfrm>
          <a:custGeom>
            <a:avLst/>
            <a:gdLst/>
            <a:ahLst/>
            <a:cxnLst/>
            <a:rect r="r" b="b" t="t" l="l"/>
            <a:pathLst>
              <a:path h="1232150" w="8594625">
                <a:moveTo>
                  <a:pt x="0" y="0"/>
                </a:moveTo>
                <a:lnTo>
                  <a:pt x="8594625" y="0"/>
                </a:lnTo>
                <a:lnTo>
                  <a:pt x="8594625" y="1232150"/>
                </a:lnTo>
                <a:lnTo>
                  <a:pt x="0" y="1232150"/>
                </a:lnTo>
                <a:lnTo>
                  <a:pt x="0" y="0"/>
                </a:lnTo>
                <a:close/>
              </a:path>
            </a:pathLst>
          </a:custGeom>
          <a:blipFill>
            <a:blip r:embed="rId4"/>
            <a:stretch>
              <a:fillRect l="0" t="0" r="0" b="0"/>
            </a:stretch>
          </a:blipFill>
        </p:spPr>
      </p:sp>
      <p:sp>
        <p:nvSpPr>
          <p:cNvPr name="TextBox 6" id="6"/>
          <p:cNvSpPr txBox="true"/>
          <p:nvPr/>
        </p:nvSpPr>
        <p:spPr>
          <a:xfrm rot="0">
            <a:off x="2667827" y="676160"/>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Perancangan Security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2819924" y="3945381"/>
            <a:ext cx="12648152" cy="3851631"/>
          </a:xfrm>
          <a:custGeom>
            <a:avLst/>
            <a:gdLst/>
            <a:ahLst/>
            <a:cxnLst/>
            <a:rect r="r" b="b" t="t" l="l"/>
            <a:pathLst>
              <a:path h="3851631" w="12648152">
                <a:moveTo>
                  <a:pt x="0" y="0"/>
                </a:moveTo>
                <a:lnTo>
                  <a:pt x="12648152" y="0"/>
                </a:lnTo>
                <a:lnTo>
                  <a:pt x="12648152" y="3851632"/>
                </a:lnTo>
                <a:lnTo>
                  <a:pt x="0" y="3851632"/>
                </a:lnTo>
                <a:lnTo>
                  <a:pt x="0" y="0"/>
                </a:lnTo>
                <a:close/>
              </a:path>
            </a:pathLst>
          </a:custGeom>
          <a:blipFill>
            <a:blip r:embed="rId3"/>
            <a:stretch>
              <a:fillRect l="0" t="0" r="0" b="0"/>
            </a:stretch>
          </a:blipFill>
        </p:spPr>
      </p:sp>
      <p:sp>
        <p:nvSpPr>
          <p:cNvPr name="TextBox 4" id="4"/>
          <p:cNvSpPr txBox="true"/>
          <p:nvPr/>
        </p:nvSpPr>
        <p:spPr>
          <a:xfrm rot="0">
            <a:off x="788730" y="2212043"/>
            <a:ext cx="17909951" cy="1912425"/>
          </a:xfrm>
          <a:prstGeom prst="rect">
            <a:avLst/>
          </a:prstGeom>
        </p:spPr>
        <p:txBody>
          <a:bodyPr anchor="t" rtlCol="false" tIns="0" lIns="0" bIns="0" rIns="0">
            <a:spAutoFit/>
          </a:bodyPr>
          <a:lstStyle/>
          <a:p>
            <a:pPr algn="l">
              <a:lnSpc>
                <a:spcPts val="5365"/>
              </a:lnSpc>
            </a:pPr>
            <a:r>
              <a:rPr lang="en-US" sz="3832" spc="61">
                <a:solidFill>
                  <a:srgbClr val="6D5A35"/>
                </a:solidFill>
                <a:latin typeface="Hobo"/>
                <a:ea typeface="Hobo"/>
                <a:cs typeface="Hobo"/>
                <a:sym typeface="Hobo"/>
              </a:rPr>
              <a:t>2. Kontrol Akses Berdasarkan Peran</a:t>
            </a:r>
          </a:p>
          <a:p>
            <a:pPr algn="l">
              <a:lnSpc>
                <a:spcPts val="4665"/>
              </a:lnSpc>
            </a:pPr>
            <a:r>
              <a:rPr lang="en-US" sz="3332" spc="53">
                <a:solidFill>
                  <a:srgbClr val="6D5A35"/>
                </a:solidFill>
                <a:latin typeface="Hobo"/>
                <a:ea typeface="Hobo"/>
                <a:cs typeface="Hobo"/>
                <a:sym typeface="Hobo"/>
              </a:rPr>
              <a:t>tujuannya untuk membatasi akses pengguna ke fitur tertentu.</a:t>
            </a:r>
          </a:p>
          <a:p>
            <a:pPr algn="l">
              <a:lnSpc>
                <a:spcPts val="5365"/>
              </a:lnSpc>
              <a:spcBef>
                <a:spcPct val="0"/>
              </a:spcBef>
            </a:pPr>
          </a:p>
        </p:txBody>
      </p:sp>
      <p:sp>
        <p:nvSpPr>
          <p:cNvPr name="TextBox 5" id="5"/>
          <p:cNvSpPr txBox="true"/>
          <p:nvPr/>
        </p:nvSpPr>
        <p:spPr>
          <a:xfrm rot="0">
            <a:off x="2667827" y="676160"/>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Perancangan Security </a:t>
            </a:r>
          </a:p>
        </p:txBody>
      </p:sp>
      <p:sp>
        <p:nvSpPr>
          <p:cNvPr name="TextBox 6" id="6"/>
          <p:cNvSpPr txBox="true"/>
          <p:nvPr/>
        </p:nvSpPr>
        <p:spPr>
          <a:xfrm rot="0">
            <a:off x="461905" y="7973475"/>
            <a:ext cx="17909951" cy="2502975"/>
          </a:xfrm>
          <a:prstGeom prst="rect">
            <a:avLst/>
          </a:prstGeom>
        </p:spPr>
        <p:txBody>
          <a:bodyPr anchor="t" rtlCol="false" tIns="0" lIns="0" bIns="0" rIns="0">
            <a:spAutoFit/>
          </a:bodyPr>
          <a:lstStyle/>
          <a:p>
            <a:pPr algn="l">
              <a:lnSpc>
                <a:spcPts val="5365"/>
              </a:lnSpc>
            </a:pPr>
            <a:r>
              <a:rPr lang="en-US" sz="3832" spc="61">
                <a:solidFill>
                  <a:srgbClr val="6D5A35"/>
                </a:solidFill>
                <a:latin typeface="Hobo"/>
                <a:ea typeface="Hobo"/>
                <a:cs typeface="Hobo"/>
                <a:sym typeface="Hobo"/>
              </a:rPr>
              <a:t>3. Replikasi</a:t>
            </a:r>
          </a:p>
          <a:p>
            <a:pPr algn="l">
              <a:lnSpc>
                <a:spcPts val="4665"/>
              </a:lnSpc>
            </a:pPr>
            <a:r>
              <a:rPr lang="en-US" sz="3332" spc="53">
                <a:solidFill>
                  <a:srgbClr val="6D5A35"/>
                </a:solidFill>
                <a:latin typeface="Hobo"/>
                <a:ea typeface="Hobo"/>
                <a:cs typeface="Hobo"/>
                <a:sym typeface="Hobo"/>
              </a:rPr>
              <a:t>tujuannya untuk memastikan data tetap tersedia dan terlindungi. Setiap perubahan yang terjadi pada basis data utama akan dicerminkan pada server cadangan. </a:t>
            </a:r>
          </a:p>
          <a:p>
            <a:pPr algn="l">
              <a:lnSpc>
                <a:spcPts val="5365"/>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788730" y="2212043"/>
            <a:ext cx="17909951" cy="4026975"/>
          </a:xfrm>
          <a:prstGeom prst="rect">
            <a:avLst/>
          </a:prstGeom>
        </p:spPr>
        <p:txBody>
          <a:bodyPr anchor="t" rtlCol="false" tIns="0" lIns="0" bIns="0" rIns="0">
            <a:spAutoFit/>
          </a:bodyPr>
          <a:lstStyle/>
          <a:p>
            <a:pPr algn="l">
              <a:lnSpc>
                <a:spcPts val="5365"/>
              </a:lnSpc>
            </a:pPr>
            <a:r>
              <a:rPr lang="en-US" sz="3832" spc="61">
                <a:solidFill>
                  <a:srgbClr val="6D5A35"/>
                </a:solidFill>
                <a:latin typeface="Hobo"/>
                <a:ea typeface="Hobo"/>
                <a:cs typeface="Hobo"/>
                <a:sym typeface="Hobo"/>
              </a:rPr>
              <a:t>4.Backup dan Recovery</a:t>
            </a:r>
          </a:p>
          <a:p>
            <a:pPr algn="l">
              <a:lnSpc>
                <a:spcPts val="5365"/>
              </a:lnSpc>
            </a:pPr>
            <a:r>
              <a:rPr lang="en-US" sz="3832" spc="61">
                <a:solidFill>
                  <a:srgbClr val="6D5A35"/>
                </a:solidFill>
                <a:latin typeface="Hobo"/>
                <a:ea typeface="Hobo"/>
                <a:cs typeface="Hobo"/>
                <a:sym typeface="Hobo"/>
              </a:rPr>
              <a:t>      Backup rutin sangat penting untuk menjaga data agar tidak hilang akibat kesalahan sistem atau serangan siber. Recovery plan juga disiapkan agar dapat dengan cepat mengembalikan data dan sistem ke kondisi semula jika terjadi kegagalan atau bencana.</a:t>
            </a:r>
          </a:p>
          <a:p>
            <a:pPr algn="l">
              <a:lnSpc>
                <a:spcPts val="5365"/>
              </a:lnSpc>
              <a:spcBef>
                <a:spcPct val="0"/>
              </a:spcBef>
            </a:pPr>
          </a:p>
        </p:txBody>
      </p:sp>
      <p:sp>
        <p:nvSpPr>
          <p:cNvPr name="TextBox 4" id="4"/>
          <p:cNvSpPr txBox="true"/>
          <p:nvPr/>
        </p:nvSpPr>
        <p:spPr>
          <a:xfrm rot="0">
            <a:off x="2667827" y="676160"/>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Perancangan Security </a:t>
            </a:r>
          </a:p>
        </p:txBody>
      </p:sp>
      <p:sp>
        <p:nvSpPr>
          <p:cNvPr name="TextBox 5" id="5"/>
          <p:cNvSpPr txBox="true"/>
          <p:nvPr/>
        </p:nvSpPr>
        <p:spPr>
          <a:xfrm rot="0">
            <a:off x="788730" y="6162819"/>
            <a:ext cx="17499270" cy="2624154"/>
          </a:xfrm>
          <a:prstGeom prst="rect">
            <a:avLst/>
          </a:prstGeom>
        </p:spPr>
        <p:txBody>
          <a:bodyPr anchor="t" rtlCol="false" tIns="0" lIns="0" bIns="0" rIns="0">
            <a:spAutoFit/>
          </a:bodyPr>
          <a:lstStyle/>
          <a:p>
            <a:pPr algn="l">
              <a:lnSpc>
                <a:spcPts val="5242"/>
              </a:lnSpc>
            </a:pPr>
            <a:r>
              <a:rPr lang="en-US" sz="3744" spc="59">
                <a:solidFill>
                  <a:srgbClr val="6D5A35"/>
                </a:solidFill>
                <a:latin typeface="Hobo"/>
                <a:ea typeface="Hobo"/>
                <a:cs typeface="Hobo"/>
                <a:sym typeface="Hobo"/>
              </a:rPr>
              <a:t>5.Pembatasan akses fisik ke server basis data</a:t>
            </a:r>
          </a:p>
          <a:p>
            <a:pPr algn="l">
              <a:lnSpc>
                <a:spcPts val="5242"/>
              </a:lnSpc>
              <a:spcBef>
                <a:spcPct val="0"/>
              </a:spcBef>
            </a:pPr>
            <a:r>
              <a:rPr lang="en-US" sz="3744" spc="59">
                <a:solidFill>
                  <a:srgbClr val="6D5A35"/>
                </a:solidFill>
                <a:latin typeface="Hobo"/>
                <a:ea typeface="Hobo"/>
                <a:cs typeface="Hobo"/>
                <a:sym typeface="Hobo"/>
              </a:rPr>
              <a:t>Server harus ditempatkan di lokasi yang aman dengan akses terbatas hanya untuk personel yang berwenang. Hal ini termasuk pengamanan fisik seperti penggunaan kunci dan kamera pengawas untuk memantau area server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788730" y="4461405"/>
            <a:ext cx="7415710" cy="2181715"/>
          </a:xfrm>
          <a:custGeom>
            <a:avLst/>
            <a:gdLst/>
            <a:ahLst/>
            <a:cxnLst/>
            <a:rect r="r" b="b" t="t" l="l"/>
            <a:pathLst>
              <a:path h="2181715" w="7415710">
                <a:moveTo>
                  <a:pt x="0" y="0"/>
                </a:moveTo>
                <a:lnTo>
                  <a:pt x="7415710" y="0"/>
                </a:lnTo>
                <a:lnTo>
                  <a:pt x="7415710" y="2181715"/>
                </a:lnTo>
                <a:lnTo>
                  <a:pt x="0" y="2181715"/>
                </a:lnTo>
                <a:lnTo>
                  <a:pt x="0" y="0"/>
                </a:lnTo>
                <a:close/>
              </a:path>
            </a:pathLst>
          </a:custGeom>
          <a:blipFill>
            <a:blip r:embed="rId3"/>
            <a:stretch>
              <a:fillRect l="0" t="0" r="-43034" b="0"/>
            </a:stretch>
          </a:blipFill>
        </p:spPr>
      </p:sp>
      <p:sp>
        <p:nvSpPr>
          <p:cNvPr name="Freeform 4" id="4"/>
          <p:cNvSpPr/>
          <p:nvPr/>
        </p:nvSpPr>
        <p:spPr>
          <a:xfrm flipH="false" flipV="false" rot="0">
            <a:off x="9244773" y="4461405"/>
            <a:ext cx="8014527" cy="5114799"/>
          </a:xfrm>
          <a:custGeom>
            <a:avLst/>
            <a:gdLst/>
            <a:ahLst/>
            <a:cxnLst/>
            <a:rect r="r" b="b" t="t" l="l"/>
            <a:pathLst>
              <a:path h="5114799" w="8014527">
                <a:moveTo>
                  <a:pt x="0" y="0"/>
                </a:moveTo>
                <a:lnTo>
                  <a:pt x="8014527" y="0"/>
                </a:lnTo>
                <a:lnTo>
                  <a:pt x="8014527" y="5114799"/>
                </a:lnTo>
                <a:lnTo>
                  <a:pt x="0" y="5114799"/>
                </a:lnTo>
                <a:lnTo>
                  <a:pt x="0" y="0"/>
                </a:lnTo>
                <a:close/>
              </a:path>
            </a:pathLst>
          </a:custGeom>
          <a:blipFill>
            <a:blip r:embed="rId4"/>
            <a:stretch>
              <a:fillRect l="0" t="0" r="0" b="0"/>
            </a:stretch>
          </a:blipFill>
        </p:spPr>
      </p:sp>
      <p:sp>
        <p:nvSpPr>
          <p:cNvPr name="TextBox 5" id="5"/>
          <p:cNvSpPr txBox="true"/>
          <p:nvPr/>
        </p:nvSpPr>
        <p:spPr>
          <a:xfrm rot="0">
            <a:off x="788730" y="2212043"/>
            <a:ext cx="7667065" cy="1242500"/>
          </a:xfrm>
          <a:prstGeom prst="rect">
            <a:avLst/>
          </a:prstGeom>
        </p:spPr>
        <p:txBody>
          <a:bodyPr anchor="t" rtlCol="false" tIns="0" lIns="0" bIns="0" rIns="0">
            <a:spAutoFit/>
          </a:bodyPr>
          <a:lstStyle/>
          <a:p>
            <a:pPr algn="l">
              <a:lnSpc>
                <a:spcPts val="5365"/>
              </a:lnSpc>
            </a:pPr>
            <a:r>
              <a:rPr lang="en-US" sz="3832" spc="61">
                <a:solidFill>
                  <a:srgbClr val="6D5A35"/>
                </a:solidFill>
                <a:latin typeface="Hobo"/>
                <a:ea typeface="Hobo"/>
                <a:cs typeface="Hobo"/>
                <a:sym typeface="Hobo"/>
              </a:rPr>
              <a:t>A. Data Definition Language (DDL)</a:t>
            </a:r>
          </a:p>
          <a:p>
            <a:pPr algn="l">
              <a:lnSpc>
                <a:spcPts val="4665"/>
              </a:lnSpc>
              <a:spcBef>
                <a:spcPct val="0"/>
              </a:spcBef>
            </a:pPr>
          </a:p>
        </p:txBody>
      </p:sp>
      <p:sp>
        <p:nvSpPr>
          <p:cNvPr name="TextBox 6" id="6"/>
          <p:cNvSpPr txBox="true"/>
          <p:nvPr/>
        </p:nvSpPr>
        <p:spPr>
          <a:xfrm rot="0">
            <a:off x="2667827" y="676160"/>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QUERY</a:t>
            </a:r>
          </a:p>
        </p:txBody>
      </p:sp>
      <p:sp>
        <p:nvSpPr>
          <p:cNvPr name="TextBox 7" id="7"/>
          <p:cNvSpPr txBox="true"/>
          <p:nvPr/>
        </p:nvSpPr>
        <p:spPr>
          <a:xfrm rot="0">
            <a:off x="507875" y="3387869"/>
            <a:ext cx="5858393" cy="1321875"/>
          </a:xfrm>
          <a:prstGeom prst="rect">
            <a:avLst/>
          </a:prstGeom>
        </p:spPr>
        <p:txBody>
          <a:bodyPr anchor="t" rtlCol="false" tIns="0" lIns="0" bIns="0" rIns="0">
            <a:spAutoFit/>
          </a:bodyPr>
          <a:lstStyle/>
          <a:p>
            <a:pPr algn="l">
              <a:lnSpc>
                <a:spcPts val="5365"/>
              </a:lnSpc>
              <a:spcBef>
                <a:spcPct val="0"/>
              </a:spcBef>
            </a:pPr>
            <a:r>
              <a:rPr lang="en-US" sz="3832" spc="61">
                <a:solidFill>
                  <a:srgbClr val="6D5A35"/>
                </a:solidFill>
                <a:latin typeface="Hobo"/>
                <a:ea typeface="Hobo"/>
                <a:cs typeface="Hobo"/>
                <a:sym typeface="Hobo"/>
              </a:rPr>
              <a:t>1. Database Perpustakaan</a:t>
            </a:r>
          </a:p>
          <a:p>
            <a:pPr algn="ctr">
              <a:lnSpc>
                <a:spcPts val="5365"/>
              </a:lnSpc>
              <a:spcBef>
                <a:spcPct val="0"/>
              </a:spcBef>
            </a:pPr>
          </a:p>
        </p:txBody>
      </p:sp>
      <p:sp>
        <p:nvSpPr>
          <p:cNvPr name="TextBox 8" id="8"/>
          <p:cNvSpPr txBox="true"/>
          <p:nvPr/>
        </p:nvSpPr>
        <p:spPr>
          <a:xfrm rot="0">
            <a:off x="9969272" y="3387869"/>
            <a:ext cx="4851465" cy="1321875"/>
          </a:xfrm>
          <a:prstGeom prst="rect">
            <a:avLst/>
          </a:prstGeom>
        </p:spPr>
        <p:txBody>
          <a:bodyPr anchor="t" rtlCol="false" tIns="0" lIns="0" bIns="0" rIns="0">
            <a:spAutoFit/>
          </a:bodyPr>
          <a:lstStyle/>
          <a:p>
            <a:pPr algn="l">
              <a:lnSpc>
                <a:spcPts val="5365"/>
              </a:lnSpc>
              <a:spcBef>
                <a:spcPct val="0"/>
              </a:spcBef>
            </a:pPr>
            <a:r>
              <a:rPr lang="en-US" sz="3832" spc="61">
                <a:solidFill>
                  <a:srgbClr val="6D5A35"/>
                </a:solidFill>
                <a:latin typeface="Hobo"/>
                <a:ea typeface="Hobo"/>
                <a:cs typeface="Hobo"/>
                <a:sym typeface="Hobo"/>
              </a:rPr>
              <a:t> 2. Table Pengunjung</a:t>
            </a:r>
          </a:p>
          <a:p>
            <a:pPr algn="ctr">
              <a:lnSpc>
                <a:spcPts val="5365"/>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714022" y="3800757"/>
            <a:ext cx="7567449" cy="2581538"/>
          </a:xfrm>
          <a:custGeom>
            <a:avLst/>
            <a:gdLst/>
            <a:ahLst/>
            <a:cxnLst/>
            <a:rect r="r" b="b" t="t" l="l"/>
            <a:pathLst>
              <a:path h="2581538" w="7567449">
                <a:moveTo>
                  <a:pt x="0" y="0"/>
                </a:moveTo>
                <a:lnTo>
                  <a:pt x="7567449" y="0"/>
                </a:lnTo>
                <a:lnTo>
                  <a:pt x="7567449" y="2581538"/>
                </a:lnTo>
                <a:lnTo>
                  <a:pt x="0" y="2581538"/>
                </a:lnTo>
                <a:lnTo>
                  <a:pt x="0" y="0"/>
                </a:lnTo>
                <a:close/>
              </a:path>
            </a:pathLst>
          </a:custGeom>
          <a:blipFill>
            <a:blip r:embed="rId3"/>
            <a:stretch>
              <a:fillRect l="0" t="0" r="0" b="0"/>
            </a:stretch>
          </a:blipFill>
        </p:spPr>
      </p:sp>
      <p:sp>
        <p:nvSpPr>
          <p:cNvPr name="Freeform 4" id="4"/>
          <p:cNvSpPr/>
          <p:nvPr/>
        </p:nvSpPr>
        <p:spPr>
          <a:xfrm flipH="false" flipV="false" rot="0">
            <a:off x="5502737" y="6801395"/>
            <a:ext cx="7282526" cy="2698513"/>
          </a:xfrm>
          <a:custGeom>
            <a:avLst/>
            <a:gdLst/>
            <a:ahLst/>
            <a:cxnLst/>
            <a:rect r="r" b="b" t="t" l="l"/>
            <a:pathLst>
              <a:path h="2698513" w="7282526">
                <a:moveTo>
                  <a:pt x="0" y="0"/>
                </a:moveTo>
                <a:lnTo>
                  <a:pt x="7282526" y="0"/>
                </a:lnTo>
                <a:lnTo>
                  <a:pt x="7282526" y="2698513"/>
                </a:lnTo>
                <a:lnTo>
                  <a:pt x="0" y="2698513"/>
                </a:lnTo>
                <a:lnTo>
                  <a:pt x="0" y="0"/>
                </a:lnTo>
                <a:close/>
              </a:path>
            </a:pathLst>
          </a:custGeom>
          <a:blipFill>
            <a:blip r:embed="rId4"/>
            <a:stretch>
              <a:fillRect l="0" t="0" r="0" b="0"/>
            </a:stretch>
          </a:blipFill>
        </p:spPr>
      </p:sp>
      <p:sp>
        <p:nvSpPr>
          <p:cNvPr name="Freeform 5" id="5"/>
          <p:cNvSpPr/>
          <p:nvPr/>
        </p:nvSpPr>
        <p:spPr>
          <a:xfrm flipH="false" flipV="false" rot="0">
            <a:off x="12774457" y="3643650"/>
            <a:ext cx="5513543" cy="2096295"/>
          </a:xfrm>
          <a:custGeom>
            <a:avLst/>
            <a:gdLst/>
            <a:ahLst/>
            <a:cxnLst/>
            <a:rect r="r" b="b" t="t" l="l"/>
            <a:pathLst>
              <a:path h="2096295" w="5513543">
                <a:moveTo>
                  <a:pt x="0" y="0"/>
                </a:moveTo>
                <a:lnTo>
                  <a:pt x="5513543" y="0"/>
                </a:lnTo>
                <a:lnTo>
                  <a:pt x="5513543" y="2096295"/>
                </a:lnTo>
                <a:lnTo>
                  <a:pt x="0" y="2096295"/>
                </a:lnTo>
                <a:lnTo>
                  <a:pt x="0" y="0"/>
                </a:lnTo>
                <a:close/>
              </a:path>
            </a:pathLst>
          </a:custGeom>
          <a:blipFill>
            <a:blip r:embed="rId5"/>
            <a:stretch>
              <a:fillRect l="0" t="0" r="0" b="0"/>
            </a:stretch>
          </a:blipFill>
        </p:spPr>
      </p:sp>
      <p:sp>
        <p:nvSpPr>
          <p:cNvPr name="TextBox 6" id="6"/>
          <p:cNvSpPr txBox="true"/>
          <p:nvPr/>
        </p:nvSpPr>
        <p:spPr>
          <a:xfrm rot="0">
            <a:off x="2667827" y="676160"/>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QUERY</a:t>
            </a:r>
          </a:p>
        </p:txBody>
      </p:sp>
      <p:sp>
        <p:nvSpPr>
          <p:cNvPr name="TextBox 7" id="7"/>
          <p:cNvSpPr txBox="true"/>
          <p:nvPr/>
        </p:nvSpPr>
        <p:spPr>
          <a:xfrm rot="0">
            <a:off x="-5170320" y="1902674"/>
            <a:ext cx="16491378" cy="4026975"/>
          </a:xfrm>
          <a:prstGeom prst="rect">
            <a:avLst/>
          </a:prstGeom>
        </p:spPr>
        <p:txBody>
          <a:bodyPr anchor="t" rtlCol="false" tIns="0" lIns="0" bIns="0" rIns="0">
            <a:spAutoFit/>
          </a:bodyPr>
          <a:lstStyle/>
          <a:p>
            <a:pPr algn="ctr">
              <a:lnSpc>
                <a:spcPts val="5365"/>
              </a:lnSpc>
              <a:spcBef>
                <a:spcPct val="0"/>
              </a:spcBef>
            </a:pPr>
          </a:p>
          <a:p>
            <a:pPr algn="ctr">
              <a:lnSpc>
                <a:spcPts val="5365"/>
              </a:lnSpc>
              <a:spcBef>
                <a:spcPct val="0"/>
              </a:spcBef>
            </a:pPr>
            <a:r>
              <a:rPr lang="en-US" sz="3832" spc="61">
                <a:solidFill>
                  <a:srgbClr val="6D5A35"/>
                </a:solidFill>
                <a:latin typeface="Hobo"/>
                <a:ea typeface="Hobo"/>
                <a:cs typeface="Hobo"/>
                <a:sym typeface="Hobo"/>
              </a:rPr>
              <a:t>3. Table Anggota (User)</a:t>
            </a:r>
          </a:p>
          <a:p>
            <a:pPr algn="ctr">
              <a:lnSpc>
                <a:spcPts val="5365"/>
              </a:lnSpc>
              <a:spcBef>
                <a:spcPct val="0"/>
              </a:spcBef>
            </a:pPr>
            <a:r>
              <a:rPr lang="en-US" sz="3832" spc="61">
                <a:solidFill>
                  <a:srgbClr val="6D5A35"/>
                </a:solidFill>
                <a:latin typeface="Hobo"/>
                <a:ea typeface="Hobo"/>
                <a:cs typeface="Hobo"/>
                <a:sym typeface="Hobo"/>
              </a:rPr>
              <a:t> </a:t>
            </a:r>
          </a:p>
          <a:p>
            <a:pPr algn="ctr">
              <a:lnSpc>
                <a:spcPts val="5365"/>
              </a:lnSpc>
              <a:spcBef>
                <a:spcPct val="0"/>
              </a:spcBef>
            </a:pPr>
          </a:p>
          <a:p>
            <a:pPr algn="ctr">
              <a:lnSpc>
                <a:spcPts val="5365"/>
              </a:lnSpc>
              <a:spcBef>
                <a:spcPct val="0"/>
              </a:spcBef>
            </a:pPr>
            <a:r>
              <a:rPr lang="en-US" sz="3832" spc="61">
                <a:solidFill>
                  <a:srgbClr val="6D5A35"/>
                </a:solidFill>
                <a:latin typeface="Hobo"/>
                <a:ea typeface="Hobo"/>
                <a:cs typeface="Hobo"/>
                <a:sym typeface="Hobo"/>
              </a:rPr>
              <a:t> </a:t>
            </a:r>
          </a:p>
          <a:p>
            <a:pPr algn="ctr">
              <a:lnSpc>
                <a:spcPts val="5365"/>
              </a:lnSpc>
              <a:spcBef>
                <a:spcPct val="0"/>
              </a:spcBef>
            </a:pPr>
            <a:r>
              <a:rPr lang="en-US" sz="3832" spc="61">
                <a:solidFill>
                  <a:srgbClr val="6D5A35"/>
                </a:solidFill>
                <a:latin typeface="Hobo"/>
                <a:ea typeface="Hobo"/>
                <a:cs typeface="Hobo"/>
                <a:sym typeface="Hobo"/>
              </a:rPr>
              <a:t> </a:t>
            </a:r>
          </a:p>
        </p:txBody>
      </p:sp>
      <p:sp>
        <p:nvSpPr>
          <p:cNvPr name="TextBox 8" id="8"/>
          <p:cNvSpPr txBox="true"/>
          <p:nvPr/>
        </p:nvSpPr>
        <p:spPr>
          <a:xfrm rot="0">
            <a:off x="7239822" y="2627624"/>
            <a:ext cx="4354116" cy="1321875"/>
          </a:xfrm>
          <a:prstGeom prst="rect">
            <a:avLst/>
          </a:prstGeom>
        </p:spPr>
        <p:txBody>
          <a:bodyPr anchor="t" rtlCol="false" tIns="0" lIns="0" bIns="0" rIns="0">
            <a:spAutoFit/>
          </a:bodyPr>
          <a:lstStyle/>
          <a:p>
            <a:pPr algn="ctr">
              <a:lnSpc>
                <a:spcPts val="5365"/>
              </a:lnSpc>
              <a:spcBef>
                <a:spcPct val="0"/>
              </a:spcBef>
            </a:pPr>
            <a:r>
              <a:rPr lang="en-US" sz="3832" spc="61">
                <a:solidFill>
                  <a:srgbClr val="6D5A35"/>
                </a:solidFill>
                <a:latin typeface="Hobo"/>
                <a:ea typeface="Hobo"/>
                <a:cs typeface="Hobo"/>
                <a:sym typeface="Hobo"/>
              </a:rPr>
              <a:t>4. Table Super User</a:t>
            </a:r>
          </a:p>
          <a:p>
            <a:pPr algn="ctr">
              <a:lnSpc>
                <a:spcPts val="5365"/>
              </a:lnSpc>
              <a:spcBef>
                <a:spcPct val="0"/>
              </a:spcBef>
            </a:pPr>
          </a:p>
        </p:txBody>
      </p:sp>
      <p:sp>
        <p:nvSpPr>
          <p:cNvPr name="TextBox 9" id="9"/>
          <p:cNvSpPr txBox="true"/>
          <p:nvPr/>
        </p:nvSpPr>
        <p:spPr>
          <a:xfrm rot="0">
            <a:off x="13966031" y="1902674"/>
            <a:ext cx="3293269" cy="1321875"/>
          </a:xfrm>
          <a:prstGeom prst="rect">
            <a:avLst/>
          </a:prstGeom>
        </p:spPr>
        <p:txBody>
          <a:bodyPr anchor="t" rtlCol="false" tIns="0" lIns="0" bIns="0" rIns="0">
            <a:spAutoFit/>
          </a:bodyPr>
          <a:lstStyle/>
          <a:p>
            <a:pPr algn="ctr">
              <a:lnSpc>
                <a:spcPts val="5365"/>
              </a:lnSpc>
              <a:spcBef>
                <a:spcPct val="0"/>
              </a:spcBef>
            </a:pPr>
            <a:r>
              <a:rPr lang="en-US" sz="3832" spc="61">
                <a:solidFill>
                  <a:srgbClr val="6D5A35"/>
                </a:solidFill>
                <a:latin typeface="Hobo"/>
                <a:ea typeface="Hobo"/>
                <a:cs typeface="Hobo"/>
                <a:sym typeface="Hobo"/>
              </a:rPr>
              <a:t> </a:t>
            </a:r>
          </a:p>
          <a:p>
            <a:pPr algn="ctr">
              <a:lnSpc>
                <a:spcPts val="5365"/>
              </a:lnSpc>
              <a:spcBef>
                <a:spcPct val="0"/>
              </a:spcBef>
            </a:pPr>
            <a:r>
              <a:rPr lang="en-US" sz="3832" spc="61">
                <a:solidFill>
                  <a:srgbClr val="6D5A35"/>
                </a:solidFill>
                <a:latin typeface="Hobo"/>
                <a:ea typeface="Hobo"/>
                <a:cs typeface="Hobo"/>
                <a:sym typeface="Hobo"/>
              </a:rPr>
              <a:t>5. Table Admin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1246089" y="3293205"/>
            <a:ext cx="6027283" cy="1734470"/>
          </a:xfrm>
          <a:custGeom>
            <a:avLst/>
            <a:gdLst/>
            <a:ahLst/>
            <a:cxnLst/>
            <a:rect r="r" b="b" t="t" l="l"/>
            <a:pathLst>
              <a:path h="1734470" w="6027283">
                <a:moveTo>
                  <a:pt x="0" y="0"/>
                </a:moveTo>
                <a:lnTo>
                  <a:pt x="6027282" y="0"/>
                </a:lnTo>
                <a:lnTo>
                  <a:pt x="6027282" y="1734470"/>
                </a:lnTo>
                <a:lnTo>
                  <a:pt x="0" y="1734470"/>
                </a:lnTo>
                <a:lnTo>
                  <a:pt x="0" y="0"/>
                </a:lnTo>
                <a:close/>
              </a:path>
            </a:pathLst>
          </a:custGeom>
          <a:blipFill>
            <a:blip r:embed="rId3"/>
            <a:stretch>
              <a:fillRect l="0" t="0" r="0" b="0"/>
            </a:stretch>
          </a:blipFill>
        </p:spPr>
      </p:sp>
      <p:sp>
        <p:nvSpPr>
          <p:cNvPr name="Freeform 4" id="4"/>
          <p:cNvSpPr/>
          <p:nvPr/>
        </p:nvSpPr>
        <p:spPr>
          <a:xfrm flipH="false" flipV="false" rot="0">
            <a:off x="1609096" y="6945569"/>
            <a:ext cx="7263994" cy="2821184"/>
          </a:xfrm>
          <a:custGeom>
            <a:avLst/>
            <a:gdLst/>
            <a:ahLst/>
            <a:cxnLst/>
            <a:rect r="r" b="b" t="t" l="l"/>
            <a:pathLst>
              <a:path h="2821184" w="7263994">
                <a:moveTo>
                  <a:pt x="0" y="0"/>
                </a:moveTo>
                <a:lnTo>
                  <a:pt x="7263994" y="0"/>
                </a:lnTo>
                <a:lnTo>
                  <a:pt x="7263994" y="2821184"/>
                </a:lnTo>
                <a:lnTo>
                  <a:pt x="0" y="2821184"/>
                </a:lnTo>
                <a:lnTo>
                  <a:pt x="0" y="0"/>
                </a:lnTo>
                <a:close/>
              </a:path>
            </a:pathLst>
          </a:custGeom>
          <a:blipFill>
            <a:blip r:embed="rId4"/>
            <a:stretch>
              <a:fillRect l="0" t="0" r="0" b="0"/>
            </a:stretch>
          </a:blipFill>
        </p:spPr>
      </p:sp>
      <p:sp>
        <p:nvSpPr>
          <p:cNvPr name="Freeform 5" id="5"/>
          <p:cNvSpPr/>
          <p:nvPr/>
        </p:nvSpPr>
        <p:spPr>
          <a:xfrm flipH="false" flipV="false" rot="0">
            <a:off x="9144000" y="3293205"/>
            <a:ext cx="6932298" cy="1986759"/>
          </a:xfrm>
          <a:custGeom>
            <a:avLst/>
            <a:gdLst/>
            <a:ahLst/>
            <a:cxnLst/>
            <a:rect r="r" b="b" t="t" l="l"/>
            <a:pathLst>
              <a:path h="1986759" w="6932298">
                <a:moveTo>
                  <a:pt x="0" y="0"/>
                </a:moveTo>
                <a:lnTo>
                  <a:pt x="6932298" y="0"/>
                </a:lnTo>
                <a:lnTo>
                  <a:pt x="6932298" y="1986759"/>
                </a:lnTo>
                <a:lnTo>
                  <a:pt x="0" y="1986759"/>
                </a:lnTo>
                <a:lnTo>
                  <a:pt x="0" y="0"/>
                </a:lnTo>
                <a:close/>
              </a:path>
            </a:pathLst>
          </a:custGeom>
          <a:blipFill>
            <a:blip r:embed="rId5"/>
            <a:stretch>
              <a:fillRect l="0" t="0" r="-1522" b="0"/>
            </a:stretch>
          </a:blipFill>
        </p:spPr>
      </p:sp>
      <p:sp>
        <p:nvSpPr>
          <p:cNvPr name="Freeform 6" id="6"/>
          <p:cNvSpPr/>
          <p:nvPr/>
        </p:nvSpPr>
        <p:spPr>
          <a:xfrm flipH="false" flipV="false" rot="0">
            <a:off x="9645825" y="6461988"/>
            <a:ext cx="7613475" cy="3788348"/>
          </a:xfrm>
          <a:custGeom>
            <a:avLst/>
            <a:gdLst/>
            <a:ahLst/>
            <a:cxnLst/>
            <a:rect r="r" b="b" t="t" l="l"/>
            <a:pathLst>
              <a:path h="3788348" w="7613475">
                <a:moveTo>
                  <a:pt x="0" y="0"/>
                </a:moveTo>
                <a:lnTo>
                  <a:pt x="7613475" y="0"/>
                </a:lnTo>
                <a:lnTo>
                  <a:pt x="7613475" y="3788347"/>
                </a:lnTo>
                <a:lnTo>
                  <a:pt x="0" y="3788347"/>
                </a:lnTo>
                <a:lnTo>
                  <a:pt x="0" y="0"/>
                </a:lnTo>
                <a:close/>
              </a:path>
            </a:pathLst>
          </a:custGeom>
          <a:blipFill>
            <a:blip r:embed="rId6"/>
            <a:stretch>
              <a:fillRect l="0" t="0" r="0" b="0"/>
            </a:stretch>
          </a:blipFill>
        </p:spPr>
      </p:sp>
      <p:sp>
        <p:nvSpPr>
          <p:cNvPr name="TextBox 7" id="7"/>
          <p:cNvSpPr txBox="true"/>
          <p:nvPr/>
        </p:nvSpPr>
        <p:spPr>
          <a:xfrm rot="0">
            <a:off x="2667827" y="676160"/>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QUERY</a:t>
            </a:r>
          </a:p>
        </p:txBody>
      </p:sp>
      <p:sp>
        <p:nvSpPr>
          <p:cNvPr name="TextBox 8" id="8"/>
          <p:cNvSpPr txBox="true"/>
          <p:nvPr/>
        </p:nvSpPr>
        <p:spPr>
          <a:xfrm rot="0">
            <a:off x="-5064801" y="1486015"/>
            <a:ext cx="16491378" cy="2674425"/>
          </a:xfrm>
          <a:prstGeom prst="rect">
            <a:avLst/>
          </a:prstGeom>
        </p:spPr>
        <p:txBody>
          <a:bodyPr anchor="t" rtlCol="false" tIns="0" lIns="0" bIns="0" rIns="0">
            <a:spAutoFit/>
          </a:bodyPr>
          <a:lstStyle/>
          <a:p>
            <a:pPr algn="ctr">
              <a:lnSpc>
                <a:spcPts val="5365"/>
              </a:lnSpc>
              <a:spcBef>
                <a:spcPct val="0"/>
              </a:spcBef>
            </a:pPr>
          </a:p>
          <a:p>
            <a:pPr algn="ctr">
              <a:lnSpc>
                <a:spcPts val="5365"/>
              </a:lnSpc>
              <a:spcBef>
                <a:spcPct val="0"/>
              </a:spcBef>
            </a:pPr>
            <a:r>
              <a:rPr lang="en-US" sz="3832" spc="61">
                <a:solidFill>
                  <a:srgbClr val="6D5A35"/>
                </a:solidFill>
                <a:latin typeface="Hobo"/>
                <a:ea typeface="Hobo"/>
                <a:cs typeface="Hobo"/>
                <a:sym typeface="Hobo"/>
              </a:rPr>
              <a:t>6. Table Kategori</a:t>
            </a:r>
          </a:p>
          <a:p>
            <a:pPr algn="ctr">
              <a:lnSpc>
                <a:spcPts val="5365"/>
              </a:lnSpc>
              <a:spcBef>
                <a:spcPct val="0"/>
              </a:spcBef>
            </a:pPr>
          </a:p>
          <a:p>
            <a:pPr algn="ctr">
              <a:lnSpc>
                <a:spcPts val="5365"/>
              </a:lnSpc>
              <a:spcBef>
                <a:spcPct val="0"/>
              </a:spcBef>
            </a:pPr>
            <a:r>
              <a:rPr lang="en-US" sz="3832" spc="61">
                <a:solidFill>
                  <a:srgbClr val="6D5A35"/>
                </a:solidFill>
                <a:latin typeface="Hobo"/>
                <a:ea typeface="Hobo"/>
                <a:cs typeface="Hobo"/>
                <a:sym typeface="Hobo"/>
              </a:rPr>
              <a:t> </a:t>
            </a:r>
          </a:p>
        </p:txBody>
      </p:sp>
      <p:sp>
        <p:nvSpPr>
          <p:cNvPr name="TextBox 9" id="9"/>
          <p:cNvSpPr txBox="true"/>
          <p:nvPr/>
        </p:nvSpPr>
        <p:spPr>
          <a:xfrm rot="0">
            <a:off x="9967317" y="809740"/>
            <a:ext cx="3741837" cy="3350700"/>
          </a:xfrm>
          <a:prstGeom prst="rect">
            <a:avLst/>
          </a:prstGeom>
        </p:spPr>
        <p:txBody>
          <a:bodyPr anchor="t" rtlCol="false" tIns="0" lIns="0" bIns="0" rIns="0">
            <a:spAutoFit/>
          </a:bodyPr>
          <a:lstStyle/>
          <a:p>
            <a:pPr algn="ctr">
              <a:lnSpc>
                <a:spcPts val="5365"/>
              </a:lnSpc>
              <a:spcBef>
                <a:spcPct val="0"/>
              </a:spcBef>
            </a:pPr>
            <a:r>
              <a:rPr lang="en-US" sz="3832" spc="61">
                <a:solidFill>
                  <a:srgbClr val="6D5A35"/>
                </a:solidFill>
                <a:latin typeface="Hobo"/>
                <a:ea typeface="Hobo"/>
                <a:cs typeface="Hobo"/>
                <a:sym typeface="Hobo"/>
              </a:rPr>
              <a:t> </a:t>
            </a:r>
          </a:p>
          <a:p>
            <a:pPr algn="ctr">
              <a:lnSpc>
                <a:spcPts val="5365"/>
              </a:lnSpc>
              <a:spcBef>
                <a:spcPct val="0"/>
              </a:spcBef>
            </a:pPr>
            <a:r>
              <a:rPr lang="en-US" sz="3832" spc="61">
                <a:solidFill>
                  <a:srgbClr val="6D5A35"/>
                </a:solidFill>
                <a:latin typeface="Hobo"/>
                <a:ea typeface="Hobo"/>
                <a:cs typeface="Hobo"/>
                <a:sym typeface="Hobo"/>
              </a:rPr>
              <a:t> </a:t>
            </a:r>
          </a:p>
          <a:p>
            <a:pPr algn="ctr">
              <a:lnSpc>
                <a:spcPts val="5365"/>
              </a:lnSpc>
              <a:spcBef>
                <a:spcPct val="0"/>
              </a:spcBef>
            </a:pPr>
            <a:r>
              <a:rPr lang="en-US" sz="3832" spc="61">
                <a:solidFill>
                  <a:srgbClr val="6D5A35"/>
                </a:solidFill>
                <a:latin typeface="Hobo"/>
                <a:ea typeface="Hobo"/>
                <a:cs typeface="Hobo"/>
                <a:sym typeface="Hobo"/>
              </a:rPr>
              <a:t>7. Table Penerbit</a:t>
            </a:r>
          </a:p>
          <a:p>
            <a:pPr algn="ctr">
              <a:lnSpc>
                <a:spcPts val="5365"/>
              </a:lnSpc>
              <a:spcBef>
                <a:spcPct val="0"/>
              </a:spcBef>
            </a:pPr>
            <a:r>
              <a:rPr lang="en-US" sz="3832" spc="61">
                <a:solidFill>
                  <a:srgbClr val="6D5A35"/>
                </a:solidFill>
                <a:latin typeface="Hobo"/>
                <a:ea typeface="Hobo"/>
                <a:cs typeface="Hobo"/>
                <a:sym typeface="Hobo"/>
              </a:rPr>
              <a:t> </a:t>
            </a:r>
          </a:p>
          <a:p>
            <a:pPr algn="ctr">
              <a:lnSpc>
                <a:spcPts val="5365"/>
              </a:lnSpc>
              <a:spcBef>
                <a:spcPct val="0"/>
              </a:spcBef>
            </a:pPr>
          </a:p>
        </p:txBody>
      </p:sp>
      <p:sp>
        <p:nvSpPr>
          <p:cNvPr name="TextBox 10" id="10"/>
          <p:cNvSpPr txBox="true"/>
          <p:nvPr/>
        </p:nvSpPr>
        <p:spPr>
          <a:xfrm rot="0">
            <a:off x="1872916" y="5330338"/>
            <a:ext cx="2979837" cy="2674425"/>
          </a:xfrm>
          <a:prstGeom prst="rect">
            <a:avLst/>
          </a:prstGeom>
        </p:spPr>
        <p:txBody>
          <a:bodyPr anchor="t" rtlCol="false" tIns="0" lIns="0" bIns="0" rIns="0">
            <a:spAutoFit/>
          </a:bodyPr>
          <a:lstStyle/>
          <a:p>
            <a:pPr algn="ctr">
              <a:lnSpc>
                <a:spcPts val="5365"/>
              </a:lnSpc>
              <a:spcBef>
                <a:spcPct val="0"/>
              </a:spcBef>
            </a:pPr>
            <a:r>
              <a:rPr lang="en-US" sz="3832" spc="61">
                <a:solidFill>
                  <a:srgbClr val="6D5A35"/>
                </a:solidFill>
                <a:latin typeface="Hobo"/>
                <a:ea typeface="Hobo"/>
                <a:cs typeface="Hobo"/>
                <a:sym typeface="Hobo"/>
              </a:rPr>
              <a:t> </a:t>
            </a:r>
          </a:p>
          <a:p>
            <a:pPr algn="ctr">
              <a:lnSpc>
                <a:spcPts val="5365"/>
              </a:lnSpc>
              <a:spcBef>
                <a:spcPct val="0"/>
              </a:spcBef>
            </a:pPr>
            <a:r>
              <a:rPr lang="en-US" sz="3832" spc="61">
                <a:solidFill>
                  <a:srgbClr val="6D5A35"/>
                </a:solidFill>
                <a:latin typeface="Hobo"/>
                <a:ea typeface="Hobo"/>
                <a:cs typeface="Hobo"/>
                <a:sym typeface="Hobo"/>
              </a:rPr>
              <a:t>8. Table Buku</a:t>
            </a:r>
          </a:p>
          <a:p>
            <a:pPr algn="ctr">
              <a:lnSpc>
                <a:spcPts val="5365"/>
              </a:lnSpc>
              <a:spcBef>
                <a:spcPct val="0"/>
              </a:spcBef>
            </a:pPr>
            <a:r>
              <a:rPr lang="en-US" sz="3832" spc="61">
                <a:solidFill>
                  <a:srgbClr val="6D5A35"/>
                </a:solidFill>
                <a:latin typeface="Hobo"/>
                <a:ea typeface="Hobo"/>
                <a:cs typeface="Hobo"/>
                <a:sym typeface="Hobo"/>
              </a:rPr>
              <a:t> </a:t>
            </a:r>
          </a:p>
          <a:p>
            <a:pPr algn="ctr">
              <a:lnSpc>
                <a:spcPts val="5365"/>
              </a:lnSpc>
              <a:spcBef>
                <a:spcPct val="0"/>
              </a:spcBef>
            </a:pPr>
          </a:p>
        </p:txBody>
      </p:sp>
      <p:sp>
        <p:nvSpPr>
          <p:cNvPr name="TextBox 11" id="11"/>
          <p:cNvSpPr txBox="true"/>
          <p:nvPr/>
        </p:nvSpPr>
        <p:spPr>
          <a:xfrm rot="0">
            <a:off x="9967317" y="4702738"/>
            <a:ext cx="4565154" cy="1321875"/>
          </a:xfrm>
          <a:prstGeom prst="rect">
            <a:avLst/>
          </a:prstGeom>
        </p:spPr>
        <p:txBody>
          <a:bodyPr anchor="t" rtlCol="false" tIns="0" lIns="0" bIns="0" rIns="0">
            <a:spAutoFit/>
          </a:bodyPr>
          <a:lstStyle/>
          <a:p>
            <a:pPr algn="ctr">
              <a:lnSpc>
                <a:spcPts val="5365"/>
              </a:lnSpc>
              <a:spcBef>
                <a:spcPct val="0"/>
              </a:spcBef>
            </a:pPr>
            <a:r>
              <a:rPr lang="en-US" sz="3832" spc="61">
                <a:solidFill>
                  <a:srgbClr val="6D5A35"/>
                </a:solidFill>
                <a:latin typeface="Hobo"/>
                <a:ea typeface="Hobo"/>
                <a:cs typeface="Hobo"/>
                <a:sym typeface="Hobo"/>
              </a:rPr>
              <a:t> </a:t>
            </a:r>
          </a:p>
          <a:p>
            <a:pPr algn="ctr">
              <a:lnSpc>
                <a:spcPts val="5365"/>
              </a:lnSpc>
              <a:spcBef>
                <a:spcPct val="0"/>
              </a:spcBef>
            </a:pPr>
            <a:r>
              <a:rPr lang="en-US" sz="3832" spc="61">
                <a:solidFill>
                  <a:srgbClr val="6D5A35"/>
                </a:solidFill>
                <a:latin typeface="Hobo"/>
                <a:ea typeface="Hobo"/>
                <a:cs typeface="Hobo"/>
                <a:sym typeface="Hobo"/>
              </a:rPr>
              <a:t>9. Table Peminjaman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9675127" y="4281018"/>
            <a:ext cx="8208784" cy="5214385"/>
          </a:xfrm>
          <a:custGeom>
            <a:avLst/>
            <a:gdLst/>
            <a:ahLst/>
            <a:cxnLst/>
            <a:rect r="r" b="b" t="t" l="l"/>
            <a:pathLst>
              <a:path h="5214385" w="8208784">
                <a:moveTo>
                  <a:pt x="0" y="0"/>
                </a:moveTo>
                <a:lnTo>
                  <a:pt x="8208785" y="0"/>
                </a:lnTo>
                <a:lnTo>
                  <a:pt x="8208785" y="5214385"/>
                </a:lnTo>
                <a:lnTo>
                  <a:pt x="0" y="5214385"/>
                </a:lnTo>
                <a:lnTo>
                  <a:pt x="0" y="0"/>
                </a:lnTo>
                <a:close/>
              </a:path>
            </a:pathLst>
          </a:custGeom>
          <a:blipFill>
            <a:blip r:embed="rId3"/>
            <a:stretch>
              <a:fillRect l="0" t="0" r="0" b="0"/>
            </a:stretch>
          </a:blipFill>
        </p:spPr>
      </p:sp>
      <p:sp>
        <p:nvSpPr>
          <p:cNvPr name="Freeform 4" id="4"/>
          <p:cNvSpPr/>
          <p:nvPr/>
        </p:nvSpPr>
        <p:spPr>
          <a:xfrm flipH="false" flipV="false" rot="0">
            <a:off x="365283" y="4321731"/>
            <a:ext cx="9008830" cy="5325975"/>
          </a:xfrm>
          <a:custGeom>
            <a:avLst/>
            <a:gdLst/>
            <a:ahLst/>
            <a:cxnLst/>
            <a:rect r="r" b="b" t="t" l="l"/>
            <a:pathLst>
              <a:path h="5325975" w="9008830">
                <a:moveTo>
                  <a:pt x="0" y="0"/>
                </a:moveTo>
                <a:lnTo>
                  <a:pt x="9008830" y="0"/>
                </a:lnTo>
                <a:lnTo>
                  <a:pt x="9008830" y="5325975"/>
                </a:lnTo>
                <a:lnTo>
                  <a:pt x="0" y="5325975"/>
                </a:lnTo>
                <a:lnTo>
                  <a:pt x="0" y="0"/>
                </a:lnTo>
                <a:close/>
              </a:path>
            </a:pathLst>
          </a:custGeom>
          <a:blipFill>
            <a:blip r:embed="rId4"/>
            <a:stretch>
              <a:fillRect l="0" t="0" r="0" b="0"/>
            </a:stretch>
          </a:blipFill>
        </p:spPr>
      </p:sp>
      <p:sp>
        <p:nvSpPr>
          <p:cNvPr name="TextBox 5" id="5"/>
          <p:cNvSpPr txBox="true"/>
          <p:nvPr/>
        </p:nvSpPr>
        <p:spPr>
          <a:xfrm rot="0">
            <a:off x="788730" y="2212043"/>
            <a:ext cx="9185325" cy="1242500"/>
          </a:xfrm>
          <a:prstGeom prst="rect">
            <a:avLst/>
          </a:prstGeom>
        </p:spPr>
        <p:txBody>
          <a:bodyPr anchor="t" rtlCol="false" tIns="0" lIns="0" bIns="0" rIns="0">
            <a:spAutoFit/>
          </a:bodyPr>
          <a:lstStyle/>
          <a:p>
            <a:pPr algn="l">
              <a:lnSpc>
                <a:spcPts val="5365"/>
              </a:lnSpc>
            </a:pPr>
            <a:r>
              <a:rPr lang="en-US" sz="3832" spc="61">
                <a:solidFill>
                  <a:srgbClr val="6D5A35"/>
                </a:solidFill>
                <a:latin typeface="Hobo"/>
                <a:ea typeface="Hobo"/>
                <a:cs typeface="Hobo"/>
                <a:sym typeface="Hobo"/>
              </a:rPr>
              <a:t>B. Data Manipulation Language (DML)</a:t>
            </a:r>
          </a:p>
          <a:p>
            <a:pPr algn="l">
              <a:lnSpc>
                <a:spcPts val="4665"/>
              </a:lnSpc>
              <a:spcBef>
                <a:spcPct val="0"/>
              </a:spcBef>
            </a:pPr>
          </a:p>
        </p:txBody>
      </p:sp>
      <p:sp>
        <p:nvSpPr>
          <p:cNvPr name="TextBox 6" id="6"/>
          <p:cNvSpPr txBox="true"/>
          <p:nvPr/>
        </p:nvSpPr>
        <p:spPr>
          <a:xfrm rot="0">
            <a:off x="2394946" y="676160"/>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QUERY</a:t>
            </a:r>
          </a:p>
        </p:txBody>
      </p:sp>
      <p:sp>
        <p:nvSpPr>
          <p:cNvPr name="TextBox 7" id="7"/>
          <p:cNvSpPr txBox="true"/>
          <p:nvPr/>
        </p:nvSpPr>
        <p:spPr>
          <a:xfrm rot="0">
            <a:off x="3175313" y="2893500"/>
            <a:ext cx="4412159" cy="3350700"/>
          </a:xfrm>
          <a:prstGeom prst="rect">
            <a:avLst/>
          </a:prstGeom>
        </p:spPr>
        <p:txBody>
          <a:bodyPr anchor="t" rtlCol="false" tIns="0" lIns="0" bIns="0" rIns="0">
            <a:spAutoFit/>
          </a:bodyPr>
          <a:lstStyle/>
          <a:p>
            <a:pPr algn="ctr">
              <a:lnSpc>
                <a:spcPts val="5365"/>
              </a:lnSpc>
              <a:spcBef>
                <a:spcPct val="0"/>
              </a:spcBef>
            </a:pPr>
            <a:r>
              <a:rPr lang="en-US" sz="3832" spc="61">
                <a:solidFill>
                  <a:srgbClr val="6D5A35"/>
                </a:solidFill>
                <a:latin typeface="Hobo"/>
                <a:ea typeface="Hobo"/>
                <a:cs typeface="Hobo"/>
                <a:sym typeface="Hobo"/>
              </a:rPr>
              <a:t> </a:t>
            </a:r>
          </a:p>
          <a:p>
            <a:pPr algn="ctr">
              <a:lnSpc>
                <a:spcPts val="5365"/>
              </a:lnSpc>
              <a:spcBef>
                <a:spcPct val="0"/>
              </a:spcBef>
            </a:pPr>
            <a:r>
              <a:rPr lang="en-US" sz="3832" spc="61">
                <a:solidFill>
                  <a:srgbClr val="6D5A35"/>
                </a:solidFill>
                <a:latin typeface="Hobo"/>
                <a:ea typeface="Hobo"/>
                <a:cs typeface="Hobo"/>
                <a:sym typeface="Hobo"/>
              </a:rPr>
              <a:t>1. Table Pengunjung</a:t>
            </a:r>
          </a:p>
          <a:p>
            <a:pPr algn="ctr">
              <a:lnSpc>
                <a:spcPts val="5365"/>
              </a:lnSpc>
              <a:spcBef>
                <a:spcPct val="0"/>
              </a:spcBef>
            </a:pPr>
            <a:r>
              <a:rPr lang="en-US" sz="3832" spc="61">
                <a:solidFill>
                  <a:srgbClr val="6D5A35"/>
                </a:solidFill>
                <a:latin typeface="Hobo"/>
                <a:ea typeface="Hobo"/>
                <a:cs typeface="Hobo"/>
                <a:sym typeface="Hobo"/>
              </a:rPr>
              <a:t> </a:t>
            </a:r>
          </a:p>
          <a:p>
            <a:pPr algn="ctr">
              <a:lnSpc>
                <a:spcPts val="5365"/>
              </a:lnSpc>
              <a:spcBef>
                <a:spcPct val="0"/>
              </a:spcBef>
            </a:pPr>
          </a:p>
          <a:p>
            <a:pPr algn="ctr">
              <a:lnSpc>
                <a:spcPts val="5365"/>
              </a:lnSpc>
              <a:spcBef>
                <a:spcPct val="0"/>
              </a:spcBef>
            </a:pPr>
            <a:r>
              <a:rPr lang="en-US" sz="3832" spc="61">
                <a:solidFill>
                  <a:srgbClr val="6D5A35"/>
                </a:solidFill>
                <a:latin typeface="Hobo"/>
                <a:ea typeface="Hobo"/>
                <a:cs typeface="Hobo"/>
                <a:sym typeface="Hobo"/>
              </a:rPr>
              <a:t> </a:t>
            </a:r>
          </a:p>
        </p:txBody>
      </p:sp>
      <p:sp>
        <p:nvSpPr>
          <p:cNvPr name="TextBox 8" id="8"/>
          <p:cNvSpPr txBox="true"/>
          <p:nvPr/>
        </p:nvSpPr>
        <p:spPr>
          <a:xfrm rot="0">
            <a:off x="11521917" y="3635417"/>
            <a:ext cx="3652986" cy="645600"/>
          </a:xfrm>
          <a:prstGeom prst="rect">
            <a:avLst/>
          </a:prstGeom>
        </p:spPr>
        <p:txBody>
          <a:bodyPr anchor="t" rtlCol="false" tIns="0" lIns="0" bIns="0" rIns="0">
            <a:spAutoFit/>
          </a:bodyPr>
          <a:lstStyle/>
          <a:p>
            <a:pPr algn="ctr">
              <a:lnSpc>
                <a:spcPts val="5365"/>
              </a:lnSpc>
              <a:spcBef>
                <a:spcPct val="0"/>
              </a:spcBef>
            </a:pPr>
            <a:r>
              <a:rPr lang="en-US" sz="3832" spc="61">
                <a:solidFill>
                  <a:srgbClr val="6D5A35"/>
                </a:solidFill>
                <a:latin typeface="Hobo"/>
                <a:ea typeface="Hobo"/>
                <a:cs typeface="Hobo"/>
                <a:sym typeface="Hobo"/>
              </a:rPr>
              <a:t>2. Table Anggota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108944" y="3128082"/>
            <a:ext cx="8073094" cy="3597125"/>
          </a:xfrm>
          <a:custGeom>
            <a:avLst/>
            <a:gdLst/>
            <a:ahLst/>
            <a:cxnLst/>
            <a:rect r="r" b="b" t="t" l="l"/>
            <a:pathLst>
              <a:path h="3597125" w="8073094">
                <a:moveTo>
                  <a:pt x="0" y="0"/>
                </a:moveTo>
                <a:lnTo>
                  <a:pt x="8073093" y="0"/>
                </a:lnTo>
                <a:lnTo>
                  <a:pt x="8073093" y="3597125"/>
                </a:lnTo>
                <a:lnTo>
                  <a:pt x="0" y="3597125"/>
                </a:lnTo>
                <a:lnTo>
                  <a:pt x="0" y="0"/>
                </a:lnTo>
                <a:close/>
              </a:path>
            </a:pathLst>
          </a:custGeom>
          <a:blipFill>
            <a:blip r:embed="rId3"/>
            <a:stretch>
              <a:fillRect l="0" t="0" r="0" b="0"/>
            </a:stretch>
          </a:blipFill>
        </p:spPr>
      </p:sp>
      <p:sp>
        <p:nvSpPr>
          <p:cNvPr name="Freeform 4" id="4"/>
          <p:cNvSpPr/>
          <p:nvPr/>
        </p:nvSpPr>
        <p:spPr>
          <a:xfrm flipH="false" flipV="false" rot="0">
            <a:off x="6033600" y="3560937"/>
            <a:ext cx="6950356" cy="2806536"/>
          </a:xfrm>
          <a:custGeom>
            <a:avLst/>
            <a:gdLst/>
            <a:ahLst/>
            <a:cxnLst/>
            <a:rect r="r" b="b" t="t" l="l"/>
            <a:pathLst>
              <a:path h="2806536" w="6950356">
                <a:moveTo>
                  <a:pt x="0" y="0"/>
                </a:moveTo>
                <a:lnTo>
                  <a:pt x="6950356" y="0"/>
                </a:lnTo>
                <a:lnTo>
                  <a:pt x="6950356" y="2806536"/>
                </a:lnTo>
                <a:lnTo>
                  <a:pt x="0" y="2806536"/>
                </a:lnTo>
                <a:lnTo>
                  <a:pt x="0" y="0"/>
                </a:lnTo>
                <a:close/>
              </a:path>
            </a:pathLst>
          </a:custGeom>
          <a:blipFill>
            <a:blip r:embed="rId4"/>
            <a:stretch>
              <a:fillRect l="0" t="0" r="0" b="0"/>
            </a:stretch>
          </a:blipFill>
        </p:spPr>
      </p:sp>
      <p:sp>
        <p:nvSpPr>
          <p:cNvPr name="Freeform 5" id="5"/>
          <p:cNvSpPr/>
          <p:nvPr/>
        </p:nvSpPr>
        <p:spPr>
          <a:xfrm flipH="false" flipV="false" rot="0">
            <a:off x="12983956" y="3128082"/>
            <a:ext cx="4275344" cy="5847636"/>
          </a:xfrm>
          <a:custGeom>
            <a:avLst/>
            <a:gdLst/>
            <a:ahLst/>
            <a:cxnLst/>
            <a:rect r="r" b="b" t="t" l="l"/>
            <a:pathLst>
              <a:path h="5847636" w="4275344">
                <a:moveTo>
                  <a:pt x="0" y="0"/>
                </a:moveTo>
                <a:lnTo>
                  <a:pt x="4275344" y="0"/>
                </a:lnTo>
                <a:lnTo>
                  <a:pt x="4275344" y="5847636"/>
                </a:lnTo>
                <a:lnTo>
                  <a:pt x="0" y="5847636"/>
                </a:lnTo>
                <a:lnTo>
                  <a:pt x="0" y="0"/>
                </a:lnTo>
                <a:close/>
              </a:path>
            </a:pathLst>
          </a:custGeom>
          <a:blipFill>
            <a:blip r:embed="rId5"/>
            <a:stretch>
              <a:fillRect l="0" t="0" r="0" b="0"/>
            </a:stretch>
          </a:blipFill>
        </p:spPr>
      </p:sp>
      <p:sp>
        <p:nvSpPr>
          <p:cNvPr name="TextBox 6" id="6"/>
          <p:cNvSpPr txBox="true"/>
          <p:nvPr/>
        </p:nvSpPr>
        <p:spPr>
          <a:xfrm rot="0">
            <a:off x="2394946" y="676160"/>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QUERY</a:t>
            </a:r>
          </a:p>
        </p:txBody>
      </p:sp>
      <p:sp>
        <p:nvSpPr>
          <p:cNvPr name="TextBox 7" id="7"/>
          <p:cNvSpPr txBox="true"/>
          <p:nvPr/>
        </p:nvSpPr>
        <p:spPr>
          <a:xfrm rot="0">
            <a:off x="8182037" y="172136"/>
            <a:ext cx="13587118" cy="4026975"/>
          </a:xfrm>
          <a:prstGeom prst="rect">
            <a:avLst/>
          </a:prstGeom>
        </p:spPr>
        <p:txBody>
          <a:bodyPr anchor="t" rtlCol="false" tIns="0" lIns="0" bIns="0" rIns="0">
            <a:spAutoFit/>
          </a:bodyPr>
          <a:lstStyle/>
          <a:p>
            <a:pPr algn="ctr">
              <a:lnSpc>
                <a:spcPts val="5365"/>
              </a:lnSpc>
              <a:spcBef>
                <a:spcPct val="0"/>
              </a:spcBef>
            </a:pPr>
          </a:p>
          <a:p>
            <a:pPr algn="ctr">
              <a:lnSpc>
                <a:spcPts val="5365"/>
              </a:lnSpc>
              <a:spcBef>
                <a:spcPct val="0"/>
              </a:spcBef>
            </a:pPr>
          </a:p>
          <a:p>
            <a:pPr algn="ctr">
              <a:lnSpc>
                <a:spcPts val="5365"/>
              </a:lnSpc>
              <a:spcBef>
                <a:spcPct val="0"/>
              </a:spcBef>
            </a:pPr>
            <a:r>
              <a:rPr lang="en-US" sz="3832" spc="61">
                <a:solidFill>
                  <a:srgbClr val="6D5A35"/>
                </a:solidFill>
                <a:latin typeface="Hobo"/>
                <a:ea typeface="Hobo"/>
                <a:cs typeface="Hobo"/>
                <a:sym typeface="Hobo"/>
              </a:rPr>
              <a:t> </a:t>
            </a:r>
          </a:p>
          <a:p>
            <a:pPr algn="ctr">
              <a:lnSpc>
                <a:spcPts val="5365"/>
              </a:lnSpc>
              <a:spcBef>
                <a:spcPct val="0"/>
              </a:spcBef>
            </a:pPr>
            <a:r>
              <a:rPr lang="en-US" sz="3832" spc="61">
                <a:solidFill>
                  <a:srgbClr val="6D5A35"/>
                </a:solidFill>
                <a:latin typeface="Hobo"/>
                <a:ea typeface="Hobo"/>
                <a:cs typeface="Hobo"/>
                <a:sym typeface="Hobo"/>
              </a:rPr>
              <a:t>5. Table Kategori</a:t>
            </a:r>
          </a:p>
          <a:p>
            <a:pPr algn="ctr">
              <a:lnSpc>
                <a:spcPts val="5365"/>
              </a:lnSpc>
              <a:spcBef>
                <a:spcPct val="0"/>
              </a:spcBef>
            </a:pPr>
            <a:r>
              <a:rPr lang="en-US" sz="3832" spc="61">
                <a:solidFill>
                  <a:srgbClr val="6D5A35"/>
                </a:solidFill>
                <a:latin typeface="Hobo"/>
                <a:ea typeface="Hobo"/>
                <a:cs typeface="Hobo"/>
                <a:sym typeface="Hobo"/>
              </a:rPr>
              <a:t> </a:t>
            </a:r>
          </a:p>
          <a:p>
            <a:pPr algn="ctr">
              <a:lnSpc>
                <a:spcPts val="5365"/>
              </a:lnSpc>
              <a:spcBef>
                <a:spcPct val="0"/>
              </a:spcBef>
            </a:pPr>
            <a:r>
              <a:rPr lang="en-US" sz="3832" spc="61">
                <a:solidFill>
                  <a:srgbClr val="6D5A35"/>
                </a:solidFill>
                <a:latin typeface="Hobo"/>
                <a:ea typeface="Hobo"/>
                <a:cs typeface="Hobo"/>
                <a:sym typeface="Hobo"/>
              </a:rPr>
              <a:t> </a:t>
            </a:r>
          </a:p>
        </p:txBody>
      </p:sp>
      <p:sp>
        <p:nvSpPr>
          <p:cNvPr name="TextBox 8" id="8"/>
          <p:cNvSpPr txBox="true"/>
          <p:nvPr/>
        </p:nvSpPr>
        <p:spPr>
          <a:xfrm rot="0">
            <a:off x="1361061" y="2152287"/>
            <a:ext cx="4354116" cy="1321875"/>
          </a:xfrm>
          <a:prstGeom prst="rect">
            <a:avLst/>
          </a:prstGeom>
        </p:spPr>
        <p:txBody>
          <a:bodyPr anchor="t" rtlCol="false" tIns="0" lIns="0" bIns="0" rIns="0">
            <a:spAutoFit/>
          </a:bodyPr>
          <a:lstStyle/>
          <a:p>
            <a:pPr algn="ctr">
              <a:lnSpc>
                <a:spcPts val="5365"/>
              </a:lnSpc>
              <a:spcBef>
                <a:spcPct val="0"/>
              </a:spcBef>
            </a:pPr>
            <a:r>
              <a:rPr lang="en-US" sz="3832" spc="61">
                <a:solidFill>
                  <a:srgbClr val="6D5A35"/>
                </a:solidFill>
                <a:latin typeface="Hobo"/>
                <a:ea typeface="Hobo"/>
                <a:cs typeface="Hobo"/>
                <a:sym typeface="Hobo"/>
              </a:rPr>
              <a:t>3. Table Super User</a:t>
            </a:r>
          </a:p>
          <a:p>
            <a:pPr algn="ctr">
              <a:lnSpc>
                <a:spcPts val="5365"/>
              </a:lnSpc>
              <a:spcBef>
                <a:spcPct val="0"/>
              </a:spcBef>
            </a:pPr>
          </a:p>
        </p:txBody>
      </p:sp>
      <p:sp>
        <p:nvSpPr>
          <p:cNvPr name="TextBox 9" id="9"/>
          <p:cNvSpPr txBox="true"/>
          <p:nvPr/>
        </p:nvSpPr>
        <p:spPr>
          <a:xfrm rot="0">
            <a:off x="7864191" y="2200961"/>
            <a:ext cx="3293269" cy="645600"/>
          </a:xfrm>
          <a:prstGeom prst="rect">
            <a:avLst/>
          </a:prstGeom>
        </p:spPr>
        <p:txBody>
          <a:bodyPr anchor="t" rtlCol="false" tIns="0" lIns="0" bIns="0" rIns="0">
            <a:spAutoFit/>
          </a:bodyPr>
          <a:lstStyle/>
          <a:p>
            <a:pPr algn="ctr">
              <a:lnSpc>
                <a:spcPts val="5365"/>
              </a:lnSpc>
              <a:spcBef>
                <a:spcPct val="0"/>
              </a:spcBef>
            </a:pPr>
            <a:r>
              <a:rPr lang="en-US" sz="3832" spc="61">
                <a:solidFill>
                  <a:srgbClr val="6D5A35"/>
                </a:solidFill>
                <a:latin typeface="Hobo"/>
                <a:ea typeface="Hobo"/>
                <a:cs typeface="Hobo"/>
                <a:sym typeface="Hobo"/>
              </a:rPr>
              <a:t>4. Table Admin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702879" y="3302407"/>
            <a:ext cx="4911352" cy="5955893"/>
          </a:xfrm>
          <a:custGeom>
            <a:avLst/>
            <a:gdLst/>
            <a:ahLst/>
            <a:cxnLst/>
            <a:rect r="r" b="b" t="t" l="l"/>
            <a:pathLst>
              <a:path h="5955893" w="4911352">
                <a:moveTo>
                  <a:pt x="0" y="0"/>
                </a:moveTo>
                <a:lnTo>
                  <a:pt x="4911351" y="0"/>
                </a:lnTo>
                <a:lnTo>
                  <a:pt x="4911351" y="5955893"/>
                </a:lnTo>
                <a:lnTo>
                  <a:pt x="0" y="5955893"/>
                </a:lnTo>
                <a:lnTo>
                  <a:pt x="0" y="0"/>
                </a:lnTo>
                <a:close/>
              </a:path>
            </a:pathLst>
          </a:custGeom>
          <a:blipFill>
            <a:blip r:embed="rId3"/>
            <a:stretch>
              <a:fillRect l="0" t="0" r="0" b="0"/>
            </a:stretch>
          </a:blipFill>
        </p:spPr>
      </p:sp>
      <p:sp>
        <p:nvSpPr>
          <p:cNvPr name="Freeform 4" id="4"/>
          <p:cNvSpPr/>
          <p:nvPr/>
        </p:nvSpPr>
        <p:spPr>
          <a:xfrm flipH="false" flipV="false" rot="0">
            <a:off x="5894622" y="3636450"/>
            <a:ext cx="5544403" cy="4068707"/>
          </a:xfrm>
          <a:custGeom>
            <a:avLst/>
            <a:gdLst/>
            <a:ahLst/>
            <a:cxnLst/>
            <a:rect r="r" b="b" t="t" l="l"/>
            <a:pathLst>
              <a:path h="4068707" w="5544403">
                <a:moveTo>
                  <a:pt x="0" y="0"/>
                </a:moveTo>
                <a:lnTo>
                  <a:pt x="5544403" y="0"/>
                </a:lnTo>
                <a:lnTo>
                  <a:pt x="5544403" y="4068707"/>
                </a:lnTo>
                <a:lnTo>
                  <a:pt x="0" y="4068707"/>
                </a:lnTo>
                <a:lnTo>
                  <a:pt x="0" y="0"/>
                </a:lnTo>
                <a:close/>
              </a:path>
            </a:pathLst>
          </a:custGeom>
          <a:blipFill>
            <a:blip r:embed="rId4"/>
            <a:stretch>
              <a:fillRect l="0" t="0" r="0" b="0"/>
            </a:stretch>
          </a:blipFill>
        </p:spPr>
      </p:sp>
      <p:sp>
        <p:nvSpPr>
          <p:cNvPr name="Freeform 5" id="5"/>
          <p:cNvSpPr/>
          <p:nvPr/>
        </p:nvSpPr>
        <p:spPr>
          <a:xfrm flipH="false" flipV="false" rot="0">
            <a:off x="11591377" y="3792107"/>
            <a:ext cx="6572750" cy="3757393"/>
          </a:xfrm>
          <a:custGeom>
            <a:avLst/>
            <a:gdLst/>
            <a:ahLst/>
            <a:cxnLst/>
            <a:rect r="r" b="b" t="t" l="l"/>
            <a:pathLst>
              <a:path h="3757393" w="6572750">
                <a:moveTo>
                  <a:pt x="0" y="0"/>
                </a:moveTo>
                <a:lnTo>
                  <a:pt x="6572750" y="0"/>
                </a:lnTo>
                <a:lnTo>
                  <a:pt x="6572750" y="3757393"/>
                </a:lnTo>
                <a:lnTo>
                  <a:pt x="0" y="3757393"/>
                </a:lnTo>
                <a:lnTo>
                  <a:pt x="0" y="0"/>
                </a:lnTo>
                <a:close/>
              </a:path>
            </a:pathLst>
          </a:custGeom>
          <a:blipFill>
            <a:blip r:embed="rId5"/>
            <a:stretch>
              <a:fillRect l="0" t="0" r="-6318" b="0"/>
            </a:stretch>
          </a:blipFill>
        </p:spPr>
      </p:sp>
      <p:sp>
        <p:nvSpPr>
          <p:cNvPr name="TextBox 6" id="6"/>
          <p:cNvSpPr txBox="true"/>
          <p:nvPr/>
        </p:nvSpPr>
        <p:spPr>
          <a:xfrm rot="0">
            <a:off x="2394946" y="676160"/>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QUERY</a:t>
            </a:r>
          </a:p>
        </p:txBody>
      </p:sp>
      <p:sp>
        <p:nvSpPr>
          <p:cNvPr name="TextBox 7" id="7"/>
          <p:cNvSpPr txBox="true"/>
          <p:nvPr/>
        </p:nvSpPr>
        <p:spPr>
          <a:xfrm rot="0">
            <a:off x="8769098" y="962025"/>
            <a:ext cx="13587118" cy="2674425"/>
          </a:xfrm>
          <a:prstGeom prst="rect">
            <a:avLst/>
          </a:prstGeom>
        </p:spPr>
        <p:txBody>
          <a:bodyPr anchor="t" rtlCol="false" tIns="0" lIns="0" bIns="0" rIns="0">
            <a:spAutoFit/>
          </a:bodyPr>
          <a:lstStyle/>
          <a:p>
            <a:pPr algn="ctr">
              <a:lnSpc>
                <a:spcPts val="5365"/>
              </a:lnSpc>
              <a:spcBef>
                <a:spcPct val="0"/>
              </a:spcBef>
            </a:pPr>
          </a:p>
          <a:p>
            <a:pPr algn="ctr">
              <a:lnSpc>
                <a:spcPts val="5365"/>
              </a:lnSpc>
              <a:spcBef>
                <a:spcPct val="0"/>
              </a:spcBef>
            </a:pPr>
          </a:p>
          <a:p>
            <a:pPr algn="ctr">
              <a:lnSpc>
                <a:spcPts val="5365"/>
              </a:lnSpc>
              <a:spcBef>
                <a:spcPct val="0"/>
              </a:spcBef>
            </a:pPr>
            <a:r>
              <a:rPr lang="en-US" sz="3832" spc="61">
                <a:solidFill>
                  <a:srgbClr val="6D5A35"/>
                </a:solidFill>
                <a:latin typeface="Hobo"/>
                <a:ea typeface="Hobo"/>
                <a:cs typeface="Hobo"/>
                <a:sym typeface="Hobo"/>
              </a:rPr>
              <a:t>8. Tabel Peminjaman</a:t>
            </a:r>
          </a:p>
          <a:p>
            <a:pPr algn="ctr">
              <a:lnSpc>
                <a:spcPts val="5365"/>
              </a:lnSpc>
              <a:spcBef>
                <a:spcPct val="0"/>
              </a:spcBef>
            </a:pPr>
            <a:r>
              <a:rPr lang="en-US" sz="3832" spc="61">
                <a:solidFill>
                  <a:srgbClr val="6D5A35"/>
                </a:solidFill>
                <a:latin typeface="Hobo"/>
                <a:ea typeface="Hobo"/>
                <a:cs typeface="Hobo"/>
                <a:sym typeface="Hobo"/>
              </a:rPr>
              <a:t> </a:t>
            </a:r>
          </a:p>
        </p:txBody>
      </p:sp>
      <p:sp>
        <p:nvSpPr>
          <p:cNvPr name="TextBox 8" id="8"/>
          <p:cNvSpPr txBox="true"/>
          <p:nvPr/>
        </p:nvSpPr>
        <p:spPr>
          <a:xfrm rot="0">
            <a:off x="1028700" y="2265900"/>
            <a:ext cx="3741837" cy="1998150"/>
          </a:xfrm>
          <a:prstGeom prst="rect">
            <a:avLst/>
          </a:prstGeom>
        </p:spPr>
        <p:txBody>
          <a:bodyPr anchor="t" rtlCol="false" tIns="0" lIns="0" bIns="0" rIns="0">
            <a:spAutoFit/>
          </a:bodyPr>
          <a:lstStyle/>
          <a:p>
            <a:pPr algn="ctr">
              <a:lnSpc>
                <a:spcPts val="5365"/>
              </a:lnSpc>
              <a:spcBef>
                <a:spcPct val="0"/>
              </a:spcBef>
            </a:pPr>
            <a:r>
              <a:rPr lang="en-US" sz="3832" spc="61">
                <a:solidFill>
                  <a:srgbClr val="6D5A35"/>
                </a:solidFill>
                <a:latin typeface="Hobo"/>
                <a:ea typeface="Hobo"/>
                <a:cs typeface="Hobo"/>
                <a:sym typeface="Hobo"/>
              </a:rPr>
              <a:t>6. Table Penerbit</a:t>
            </a:r>
          </a:p>
          <a:p>
            <a:pPr algn="ctr">
              <a:lnSpc>
                <a:spcPts val="5365"/>
              </a:lnSpc>
              <a:spcBef>
                <a:spcPct val="0"/>
              </a:spcBef>
            </a:pPr>
            <a:r>
              <a:rPr lang="en-US" sz="3832" spc="61">
                <a:solidFill>
                  <a:srgbClr val="6D5A35"/>
                </a:solidFill>
                <a:latin typeface="Hobo"/>
                <a:ea typeface="Hobo"/>
                <a:cs typeface="Hobo"/>
                <a:sym typeface="Hobo"/>
              </a:rPr>
              <a:t> </a:t>
            </a:r>
          </a:p>
          <a:p>
            <a:pPr algn="ctr">
              <a:lnSpc>
                <a:spcPts val="5365"/>
              </a:lnSpc>
              <a:spcBef>
                <a:spcPct val="0"/>
              </a:spcBef>
            </a:pPr>
            <a:r>
              <a:rPr lang="en-US" sz="3832" spc="61">
                <a:solidFill>
                  <a:srgbClr val="6D5A35"/>
                </a:solidFill>
                <a:latin typeface="Hobo"/>
                <a:ea typeface="Hobo"/>
                <a:cs typeface="Hobo"/>
                <a:sym typeface="Hobo"/>
              </a:rPr>
              <a:t> </a:t>
            </a:r>
          </a:p>
        </p:txBody>
      </p:sp>
      <p:sp>
        <p:nvSpPr>
          <p:cNvPr name="TextBox 9" id="9"/>
          <p:cNvSpPr txBox="true"/>
          <p:nvPr/>
        </p:nvSpPr>
        <p:spPr>
          <a:xfrm rot="0">
            <a:off x="7654082" y="2265900"/>
            <a:ext cx="2979837" cy="645600"/>
          </a:xfrm>
          <a:prstGeom prst="rect">
            <a:avLst/>
          </a:prstGeom>
        </p:spPr>
        <p:txBody>
          <a:bodyPr anchor="t" rtlCol="false" tIns="0" lIns="0" bIns="0" rIns="0">
            <a:spAutoFit/>
          </a:bodyPr>
          <a:lstStyle/>
          <a:p>
            <a:pPr algn="ctr">
              <a:lnSpc>
                <a:spcPts val="5365"/>
              </a:lnSpc>
              <a:spcBef>
                <a:spcPct val="0"/>
              </a:spcBef>
            </a:pPr>
            <a:r>
              <a:rPr lang="en-US" sz="3832" spc="61">
                <a:solidFill>
                  <a:srgbClr val="6D5A35"/>
                </a:solidFill>
                <a:latin typeface="Hobo"/>
                <a:ea typeface="Hobo"/>
                <a:cs typeface="Hobo"/>
                <a:sym typeface="Hobo"/>
              </a:rPr>
              <a:t>7. Table Buku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6073755" y="676160"/>
            <a:ext cx="6959784" cy="876529"/>
          </a:xfrm>
          <a:prstGeom prst="rect">
            <a:avLst/>
          </a:prstGeom>
        </p:spPr>
        <p:txBody>
          <a:bodyPr anchor="t" rtlCol="false" tIns="0" lIns="0" bIns="0" rIns="0">
            <a:spAutoFit/>
          </a:bodyPr>
          <a:lstStyle/>
          <a:p>
            <a:pPr algn="l" marL="0" indent="0" lvl="0">
              <a:lnSpc>
                <a:spcPts val="6561"/>
              </a:lnSpc>
              <a:spcBef>
                <a:spcPct val="0"/>
              </a:spcBef>
            </a:pPr>
            <a:r>
              <a:rPr lang="en-US" sz="6907" spc="110" strike="noStrike" u="none">
                <a:solidFill>
                  <a:srgbClr val="6D5A35"/>
                </a:solidFill>
                <a:latin typeface="Hobo"/>
                <a:ea typeface="Hobo"/>
                <a:cs typeface="Hobo"/>
                <a:sym typeface="Hobo"/>
              </a:rPr>
              <a:t>Latar Belakang</a:t>
            </a:r>
          </a:p>
        </p:txBody>
      </p:sp>
      <p:sp>
        <p:nvSpPr>
          <p:cNvPr name="TextBox 4" id="4"/>
          <p:cNvSpPr txBox="true"/>
          <p:nvPr/>
        </p:nvSpPr>
        <p:spPr>
          <a:xfrm rot="0">
            <a:off x="2746295" y="2470008"/>
            <a:ext cx="14112151" cy="4695251"/>
          </a:xfrm>
          <a:prstGeom prst="rect">
            <a:avLst/>
          </a:prstGeom>
        </p:spPr>
        <p:txBody>
          <a:bodyPr anchor="t" rtlCol="false" tIns="0" lIns="0" bIns="0" rIns="0">
            <a:spAutoFit/>
          </a:bodyPr>
          <a:lstStyle/>
          <a:p>
            <a:pPr algn="l">
              <a:lnSpc>
                <a:spcPts val="4116"/>
              </a:lnSpc>
            </a:pPr>
            <a:r>
              <a:rPr lang="en-US" sz="2690" spc="282">
                <a:solidFill>
                  <a:srgbClr val="6D5A35"/>
                </a:solidFill>
                <a:latin typeface="Agrandir"/>
                <a:ea typeface="Agrandir"/>
                <a:cs typeface="Agrandir"/>
                <a:sym typeface="Agrandir"/>
              </a:rPr>
              <a:t>Di era digital, kebutuhan informasi cepat meningkat, namun perpustakaan Fakultas Ilmu Komputer Unsri masih menggunakan sistem manual, menyebabkan kesulitan pencarian buku dan keterbatasan akses. Untuk mendukung visi menjadi institusi unggul ICT pada 2025, dibutuhkan sistem perpustakaan berbasis website yang memungkinkan pencarian, peminjaman, dan pengembalian buku online. Sistem ini akan melayani 2.500 mahasiswa dan 78 dosen, sistem ini diharapkan dapat meningkatkan efisiensi layanan dan mendukung kegiatan akademik secara optimal.</a:t>
            </a:r>
          </a:p>
        </p:txBody>
      </p:sp>
      <p:sp>
        <p:nvSpPr>
          <p:cNvPr name="Freeform 5" id="5"/>
          <p:cNvSpPr/>
          <p:nvPr/>
        </p:nvSpPr>
        <p:spPr>
          <a:xfrm flipH="false" flipV="false" rot="7577078">
            <a:off x="-3543445" y="3562948"/>
            <a:ext cx="5612979" cy="5605963"/>
          </a:xfrm>
          <a:custGeom>
            <a:avLst/>
            <a:gdLst/>
            <a:ahLst/>
            <a:cxnLst/>
            <a:rect r="r" b="b" t="t" l="l"/>
            <a:pathLst>
              <a:path h="5605963" w="5612979">
                <a:moveTo>
                  <a:pt x="0" y="0"/>
                </a:moveTo>
                <a:lnTo>
                  <a:pt x="5612979" y="0"/>
                </a:lnTo>
                <a:lnTo>
                  <a:pt x="5612979" y="5605963"/>
                </a:lnTo>
                <a:lnTo>
                  <a:pt x="0" y="5605963"/>
                </a:lnTo>
                <a:lnTo>
                  <a:pt x="0" y="0"/>
                </a:lnTo>
                <a:close/>
              </a:path>
            </a:pathLst>
          </a:custGeom>
          <a:blipFill>
            <a:blip r:embed="rId3"/>
            <a:stretch>
              <a:fillRect l="0" t="0" r="0" b="0"/>
            </a:stretch>
          </a:blipFill>
        </p:spPr>
      </p:sp>
      <p:sp>
        <p:nvSpPr>
          <p:cNvPr name="Freeform 6" id="6"/>
          <p:cNvSpPr/>
          <p:nvPr/>
        </p:nvSpPr>
        <p:spPr>
          <a:xfrm flipH="false" flipV="false" rot="-2700000">
            <a:off x="-1314220" y="6610274"/>
            <a:ext cx="5651831" cy="8628750"/>
          </a:xfrm>
          <a:custGeom>
            <a:avLst/>
            <a:gdLst/>
            <a:ahLst/>
            <a:cxnLst/>
            <a:rect r="r" b="b" t="t" l="l"/>
            <a:pathLst>
              <a:path h="8628750" w="5651831">
                <a:moveTo>
                  <a:pt x="0" y="0"/>
                </a:moveTo>
                <a:lnTo>
                  <a:pt x="5651831" y="0"/>
                </a:lnTo>
                <a:lnTo>
                  <a:pt x="5651831" y="8628750"/>
                </a:lnTo>
                <a:lnTo>
                  <a:pt x="0" y="8628750"/>
                </a:lnTo>
                <a:lnTo>
                  <a:pt x="0" y="0"/>
                </a:lnTo>
                <a:close/>
              </a:path>
            </a:pathLst>
          </a:custGeom>
          <a:blipFill>
            <a:blip r:embed="rId4"/>
            <a:stretch>
              <a:fillRect l="0" t="0" r="0" b="0"/>
            </a:stretch>
          </a:blipFill>
        </p:spPr>
      </p:sp>
      <p:sp>
        <p:nvSpPr>
          <p:cNvPr name="Freeform 7" id="7"/>
          <p:cNvSpPr/>
          <p:nvPr/>
        </p:nvSpPr>
        <p:spPr>
          <a:xfrm flipH="false" flipV="false" rot="5400000">
            <a:off x="419584" y="6794735"/>
            <a:ext cx="1565735" cy="1624628"/>
          </a:xfrm>
          <a:custGeom>
            <a:avLst/>
            <a:gdLst/>
            <a:ahLst/>
            <a:cxnLst/>
            <a:rect r="r" b="b" t="t" l="l"/>
            <a:pathLst>
              <a:path h="1624628" w="1565735">
                <a:moveTo>
                  <a:pt x="0" y="0"/>
                </a:moveTo>
                <a:lnTo>
                  <a:pt x="1565735" y="0"/>
                </a:lnTo>
                <a:lnTo>
                  <a:pt x="1565735" y="1624628"/>
                </a:lnTo>
                <a:lnTo>
                  <a:pt x="0" y="1624628"/>
                </a:lnTo>
                <a:lnTo>
                  <a:pt x="0" y="0"/>
                </a:lnTo>
                <a:close/>
              </a:path>
            </a:pathLst>
          </a:custGeom>
          <a:blipFill>
            <a:blip r:embed="rId5"/>
            <a:stretch>
              <a:fillRect l="0" t="0" r="0" b="0"/>
            </a:stretch>
          </a:blipFill>
        </p:spPr>
      </p:sp>
      <p:sp>
        <p:nvSpPr>
          <p:cNvPr name="Freeform 8" id="8"/>
          <p:cNvSpPr/>
          <p:nvPr/>
        </p:nvSpPr>
        <p:spPr>
          <a:xfrm flipH="false" flipV="false" rot="-1775179">
            <a:off x="591539" y="-2775156"/>
            <a:ext cx="10654899" cy="2770274"/>
          </a:xfrm>
          <a:custGeom>
            <a:avLst/>
            <a:gdLst/>
            <a:ahLst/>
            <a:cxnLst/>
            <a:rect r="r" b="b" t="t" l="l"/>
            <a:pathLst>
              <a:path h="2770274" w="10654899">
                <a:moveTo>
                  <a:pt x="0" y="0"/>
                </a:moveTo>
                <a:lnTo>
                  <a:pt x="10654899" y="0"/>
                </a:lnTo>
                <a:lnTo>
                  <a:pt x="10654899" y="2770274"/>
                </a:lnTo>
                <a:lnTo>
                  <a:pt x="0" y="2770274"/>
                </a:lnTo>
                <a:lnTo>
                  <a:pt x="0" y="0"/>
                </a:lnTo>
                <a:close/>
              </a:path>
            </a:pathLst>
          </a:custGeom>
          <a:blipFill>
            <a:blip r:embed="rId6"/>
            <a:stretch>
              <a:fillRect l="0" t="0" r="0" b="0"/>
            </a:stretch>
          </a:blipFill>
        </p:spPr>
      </p:sp>
      <p:sp>
        <p:nvSpPr>
          <p:cNvPr name="Freeform 9" id="9"/>
          <p:cNvSpPr/>
          <p:nvPr/>
        </p:nvSpPr>
        <p:spPr>
          <a:xfrm flipH="false" flipV="false" rot="-1747452">
            <a:off x="-1810109" y="-2426135"/>
            <a:ext cx="13961753" cy="2579677"/>
          </a:xfrm>
          <a:custGeom>
            <a:avLst/>
            <a:gdLst/>
            <a:ahLst/>
            <a:cxnLst/>
            <a:rect r="r" b="b" t="t" l="l"/>
            <a:pathLst>
              <a:path h="2579677" w="13961753">
                <a:moveTo>
                  <a:pt x="0" y="0"/>
                </a:moveTo>
                <a:lnTo>
                  <a:pt x="13961754" y="0"/>
                </a:lnTo>
                <a:lnTo>
                  <a:pt x="13961754" y="2579677"/>
                </a:lnTo>
                <a:lnTo>
                  <a:pt x="0" y="2579677"/>
                </a:lnTo>
                <a:lnTo>
                  <a:pt x="0" y="0"/>
                </a:lnTo>
                <a:close/>
              </a:path>
            </a:pathLst>
          </a:custGeom>
          <a:blipFill>
            <a:blip r:embed="rId7"/>
            <a:stretch>
              <a:fillRect l="-16250" t="0" r="0" b="-37631"/>
            </a:stretch>
          </a:blipFill>
        </p:spPr>
      </p:sp>
      <p:sp>
        <p:nvSpPr>
          <p:cNvPr name="Freeform 10" id="10"/>
          <p:cNvSpPr/>
          <p:nvPr/>
        </p:nvSpPr>
        <p:spPr>
          <a:xfrm flipH="false" flipV="false" rot="2212973">
            <a:off x="-2966393" y="-2323643"/>
            <a:ext cx="5043849" cy="7700533"/>
          </a:xfrm>
          <a:custGeom>
            <a:avLst/>
            <a:gdLst/>
            <a:ahLst/>
            <a:cxnLst/>
            <a:rect r="r" b="b" t="t" l="l"/>
            <a:pathLst>
              <a:path h="7700533" w="5043849">
                <a:moveTo>
                  <a:pt x="0" y="0"/>
                </a:moveTo>
                <a:lnTo>
                  <a:pt x="5043849" y="0"/>
                </a:lnTo>
                <a:lnTo>
                  <a:pt x="5043849" y="7700533"/>
                </a:lnTo>
                <a:lnTo>
                  <a:pt x="0" y="7700533"/>
                </a:lnTo>
                <a:lnTo>
                  <a:pt x="0" y="0"/>
                </a:lnTo>
                <a:close/>
              </a:path>
            </a:pathLst>
          </a:custGeom>
          <a:blipFill>
            <a:blip r:embed="rId4"/>
            <a:stretch>
              <a:fillRect l="0" t="0" r="0" b="0"/>
            </a:stretch>
          </a:blipFill>
        </p:spPr>
      </p:sp>
      <p:sp>
        <p:nvSpPr>
          <p:cNvPr name="Freeform 11" id="11"/>
          <p:cNvSpPr/>
          <p:nvPr/>
        </p:nvSpPr>
        <p:spPr>
          <a:xfrm flipH="false" flipV="false" rot="3030627">
            <a:off x="-2613029" y="606102"/>
            <a:ext cx="3944761" cy="5526811"/>
          </a:xfrm>
          <a:custGeom>
            <a:avLst/>
            <a:gdLst/>
            <a:ahLst/>
            <a:cxnLst/>
            <a:rect r="r" b="b" t="t" l="l"/>
            <a:pathLst>
              <a:path h="5526811" w="3944761">
                <a:moveTo>
                  <a:pt x="0" y="0"/>
                </a:moveTo>
                <a:lnTo>
                  <a:pt x="3944761" y="0"/>
                </a:lnTo>
                <a:lnTo>
                  <a:pt x="3944761" y="5526811"/>
                </a:lnTo>
                <a:lnTo>
                  <a:pt x="0" y="5526811"/>
                </a:lnTo>
                <a:lnTo>
                  <a:pt x="0" y="0"/>
                </a:lnTo>
                <a:close/>
              </a:path>
            </a:pathLst>
          </a:custGeom>
          <a:blipFill>
            <a:blip r:embed="rId8"/>
            <a:stretch>
              <a:fillRect l="0" t="0" r="0" b="0"/>
            </a:stretch>
          </a:blipFill>
        </p:spPr>
      </p:sp>
      <p:sp>
        <p:nvSpPr>
          <p:cNvPr name="Freeform 12" id="12"/>
          <p:cNvSpPr/>
          <p:nvPr/>
        </p:nvSpPr>
        <p:spPr>
          <a:xfrm flipH="false" flipV="false" rot="0">
            <a:off x="-317133" y="-1652"/>
            <a:ext cx="4306356" cy="2048644"/>
          </a:xfrm>
          <a:custGeom>
            <a:avLst/>
            <a:gdLst/>
            <a:ahLst/>
            <a:cxnLst/>
            <a:rect r="r" b="b" t="t" l="l"/>
            <a:pathLst>
              <a:path h="2048644" w="4306356">
                <a:moveTo>
                  <a:pt x="0" y="0"/>
                </a:moveTo>
                <a:lnTo>
                  <a:pt x="4306356" y="0"/>
                </a:lnTo>
                <a:lnTo>
                  <a:pt x="4306356" y="2048644"/>
                </a:lnTo>
                <a:lnTo>
                  <a:pt x="0" y="2048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2357512">
            <a:off x="17826740" y="1346859"/>
            <a:ext cx="5271626" cy="5265036"/>
          </a:xfrm>
          <a:custGeom>
            <a:avLst/>
            <a:gdLst/>
            <a:ahLst/>
            <a:cxnLst/>
            <a:rect r="r" b="b" t="t" l="l"/>
            <a:pathLst>
              <a:path h="5265036" w="5271626">
                <a:moveTo>
                  <a:pt x="0" y="0"/>
                </a:moveTo>
                <a:lnTo>
                  <a:pt x="5271626" y="0"/>
                </a:lnTo>
                <a:lnTo>
                  <a:pt x="5271626" y="5265036"/>
                </a:lnTo>
                <a:lnTo>
                  <a:pt x="0" y="5265036"/>
                </a:lnTo>
                <a:lnTo>
                  <a:pt x="0" y="0"/>
                </a:lnTo>
                <a:close/>
              </a:path>
            </a:pathLst>
          </a:custGeom>
          <a:blipFill>
            <a:blip r:embed="rId3"/>
            <a:stretch>
              <a:fillRect l="0" t="0" r="0" b="0"/>
            </a:stretch>
          </a:blipFill>
        </p:spPr>
      </p:sp>
      <p:sp>
        <p:nvSpPr>
          <p:cNvPr name="Freeform 14" id="14"/>
          <p:cNvSpPr/>
          <p:nvPr/>
        </p:nvSpPr>
        <p:spPr>
          <a:xfrm flipH="false" flipV="false" rot="8002936">
            <a:off x="15764812" y="-4330379"/>
            <a:ext cx="4800970" cy="7329725"/>
          </a:xfrm>
          <a:custGeom>
            <a:avLst/>
            <a:gdLst/>
            <a:ahLst/>
            <a:cxnLst/>
            <a:rect r="r" b="b" t="t" l="l"/>
            <a:pathLst>
              <a:path h="7329725" w="4800970">
                <a:moveTo>
                  <a:pt x="0" y="0"/>
                </a:moveTo>
                <a:lnTo>
                  <a:pt x="4800970" y="0"/>
                </a:lnTo>
                <a:lnTo>
                  <a:pt x="4800970" y="7329726"/>
                </a:lnTo>
                <a:lnTo>
                  <a:pt x="0" y="7329726"/>
                </a:lnTo>
                <a:lnTo>
                  <a:pt x="0" y="0"/>
                </a:lnTo>
                <a:close/>
              </a:path>
            </a:pathLst>
          </a:custGeom>
          <a:blipFill>
            <a:blip r:embed="rId4"/>
            <a:stretch>
              <a:fillRect l="0" t="0" r="0" b="0"/>
            </a:stretch>
          </a:blipFill>
        </p:spPr>
      </p:sp>
      <p:sp>
        <p:nvSpPr>
          <p:cNvPr name="Freeform 15" id="15"/>
          <p:cNvSpPr/>
          <p:nvPr/>
        </p:nvSpPr>
        <p:spPr>
          <a:xfrm flipH="false" flipV="false" rot="9349660">
            <a:off x="11163029" y="9017180"/>
            <a:ext cx="10654899" cy="2770274"/>
          </a:xfrm>
          <a:custGeom>
            <a:avLst/>
            <a:gdLst/>
            <a:ahLst/>
            <a:cxnLst/>
            <a:rect r="r" b="b" t="t" l="l"/>
            <a:pathLst>
              <a:path h="2770274" w="10654899">
                <a:moveTo>
                  <a:pt x="0" y="0"/>
                </a:moveTo>
                <a:lnTo>
                  <a:pt x="10654899" y="0"/>
                </a:lnTo>
                <a:lnTo>
                  <a:pt x="10654899" y="2770274"/>
                </a:lnTo>
                <a:lnTo>
                  <a:pt x="0" y="2770274"/>
                </a:lnTo>
                <a:lnTo>
                  <a:pt x="0" y="0"/>
                </a:lnTo>
                <a:close/>
              </a:path>
            </a:pathLst>
          </a:custGeom>
          <a:blipFill>
            <a:blip r:embed="rId6"/>
            <a:stretch>
              <a:fillRect l="0" t="0" r="0" b="0"/>
            </a:stretch>
          </a:blipFill>
        </p:spPr>
      </p:sp>
      <p:sp>
        <p:nvSpPr>
          <p:cNvPr name="Freeform 16" id="16"/>
          <p:cNvSpPr/>
          <p:nvPr/>
        </p:nvSpPr>
        <p:spPr>
          <a:xfrm flipH="false" flipV="false" rot="9377386">
            <a:off x="10278423" y="8930484"/>
            <a:ext cx="13961753" cy="2579677"/>
          </a:xfrm>
          <a:custGeom>
            <a:avLst/>
            <a:gdLst/>
            <a:ahLst/>
            <a:cxnLst/>
            <a:rect r="r" b="b" t="t" l="l"/>
            <a:pathLst>
              <a:path h="2579677" w="13961753">
                <a:moveTo>
                  <a:pt x="0" y="0"/>
                </a:moveTo>
                <a:lnTo>
                  <a:pt x="13961754" y="0"/>
                </a:lnTo>
                <a:lnTo>
                  <a:pt x="13961754" y="2579677"/>
                </a:lnTo>
                <a:lnTo>
                  <a:pt x="0" y="2579677"/>
                </a:lnTo>
                <a:lnTo>
                  <a:pt x="0" y="0"/>
                </a:lnTo>
                <a:close/>
              </a:path>
            </a:pathLst>
          </a:custGeom>
          <a:blipFill>
            <a:blip r:embed="rId7"/>
            <a:stretch>
              <a:fillRect l="-16250" t="0" r="0" b="-37631"/>
            </a:stretch>
          </a:blipFill>
        </p:spPr>
      </p:sp>
      <p:sp>
        <p:nvSpPr>
          <p:cNvPr name="Freeform 17" id="17"/>
          <p:cNvSpPr/>
          <p:nvPr/>
        </p:nvSpPr>
        <p:spPr>
          <a:xfrm flipH="false" flipV="false" rot="-8544248">
            <a:off x="17619564" y="5108238"/>
            <a:ext cx="4658543" cy="7112279"/>
          </a:xfrm>
          <a:custGeom>
            <a:avLst/>
            <a:gdLst/>
            <a:ahLst/>
            <a:cxnLst/>
            <a:rect r="r" b="b" t="t" l="l"/>
            <a:pathLst>
              <a:path h="7112279" w="4658543">
                <a:moveTo>
                  <a:pt x="0" y="0"/>
                </a:moveTo>
                <a:lnTo>
                  <a:pt x="4658543" y="0"/>
                </a:lnTo>
                <a:lnTo>
                  <a:pt x="4658543" y="7112279"/>
                </a:lnTo>
                <a:lnTo>
                  <a:pt x="0" y="7112279"/>
                </a:lnTo>
                <a:lnTo>
                  <a:pt x="0" y="0"/>
                </a:lnTo>
                <a:close/>
              </a:path>
            </a:pathLst>
          </a:custGeom>
          <a:blipFill>
            <a:blip r:embed="rId4"/>
            <a:stretch>
              <a:fillRect l="0" t="0" r="0" b="0"/>
            </a:stretch>
          </a:blipFill>
        </p:spPr>
      </p:sp>
      <p:sp>
        <p:nvSpPr>
          <p:cNvPr name="Freeform 18" id="18"/>
          <p:cNvSpPr/>
          <p:nvPr/>
        </p:nvSpPr>
        <p:spPr>
          <a:xfrm flipH="false" flipV="false" rot="5400000">
            <a:off x="17848693" y="1565867"/>
            <a:ext cx="1565735" cy="1624628"/>
          </a:xfrm>
          <a:custGeom>
            <a:avLst/>
            <a:gdLst/>
            <a:ahLst/>
            <a:cxnLst/>
            <a:rect r="r" b="b" t="t" l="l"/>
            <a:pathLst>
              <a:path h="1624628" w="1565735">
                <a:moveTo>
                  <a:pt x="0" y="0"/>
                </a:moveTo>
                <a:lnTo>
                  <a:pt x="1565735" y="0"/>
                </a:lnTo>
                <a:lnTo>
                  <a:pt x="1565735" y="1624628"/>
                </a:lnTo>
                <a:lnTo>
                  <a:pt x="0" y="1624628"/>
                </a:lnTo>
                <a:lnTo>
                  <a:pt x="0" y="0"/>
                </a:lnTo>
                <a:close/>
              </a:path>
            </a:pathLst>
          </a:custGeom>
          <a:blipFill>
            <a:blip r:embed="rId5"/>
            <a:stretch>
              <a:fillRect l="0" t="0" r="0" b="0"/>
            </a:stretch>
          </a:blipFill>
        </p:spPr>
      </p:sp>
      <p:sp>
        <p:nvSpPr>
          <p:cNvPr name="Freeform 19" id="19"/>
          <p:cNvSpPr/>
          <p:nvPr/>
        </p:nvSpPr>
        <p:spPr>
          <a:xfrm flipH="true" flipV="true" rot="3030627">
            <a:off x="17471494" y="3468864"/>
            <a:ext cx="3944761" cy="5526811"/>
          </a:xfrm>
          <a:custGeom>
            <a:avLst/>
            <a:gdLst/>
            <a:ahLst/>
            <a:cxnLst/>
            <a:rect r="r" b="b" t="t" l="l"/>
            <a:pathLst>
              <a:path h="5526811" w="3944761">
                <a:moveTo>
                  <a:pt x="3944761" y="5526811"/>
                </a:moveTo>
                <a:lnTo>
                  <a:pt x="0" y="5526811"/>
                </a:lnTo>
                <a:lnTo>
                  <a:pt x="0" y="0"/>
                </a:lnTo>
                <a:lnTo>
                  <a:pt x="3944761" y="0"/>
                </a:lnTo>
                <a:lnTo>
                  <a:pt x="3944761" y="5526811"/>
                </a:lnTo>
                <a:close/>
              </a:path>
            </a:pathLst>
          </a:custGeom>
          <a:blipFill>
            <a:blip r:embed="rId8"/>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3792772" y="2741814"/>
            <a:ext cx="11143868" cy="1439354"/>
          </a:xfrm>
          <a:custGeom>
            <a:avLst/>
            <a:gdLst/>
            <a:ahLst/>
            <a:cxnLst/>
            <a:rect r="r" b="b" t="t" l="l"/>
            <a:pathLst>
              <a:path h="1439354" w="11143868">
                <a:moveTo>
                  <a:pt x="0" y="0"/>
                </a:moveTo>
                <a:lnTo>
                  <a:pt x="11143868" y="0"/>
                </a:lnTo>
                <a:lnTo>
                  <a:pt x="11143868" y="1439354"/>
                </a:lnTo>
                <a:lnTo>
                  <a:pt x="0" y="1439354"/>
                </a:lnTo>
                <a:lnTo>
                  <a:pt x="0" y="0"/>
                </a:lnTo>
                <a:close/>
              </a:path>
            </a:pathLst>
          </a:custGeom>
          <a:blipFill>
            <a:blip r:embed="rId3"/>
            <a:stretch>
              <a:fillRect l="0" t="0" r="0" b="0"/>
            </a:stretch>
          </a:blipFill>
        </p:spPr>
      </p:sp>
      <p:sp>
        <p:nvSpPr>
          <p:cNvPr name="Freeform 4" id="4"/>
          <p:cNvSpPr/>
          <p:nvPr/>
        </p:nvSpPr>
        <p:spPr>
          <a:xfrm flipH="false" flipV="false" rot="0">
            <a:off x="281668" y="5436369"/>
            <a:ext cx="9083038" cy="4212259"/>
          </a:xfrm>
          <a:custGeom>
            <a:avLst/>
            <a:gdLst/>
            <a:ahLst/>
            <a:cxnLst/>
            <a:rect r="r" b="b" t="t" l="l"/>
            <a:pathLst>
              <a:path h="4212259" w="9083038">
                <a:moveTo>
                  <a:pt x="0" y="0"/>
                </a:moveTo>
                <a:lnTo>
                  <a:pt x="9083038" y="0"/>
                </a:lnTo>
                <a:lnTo>
                  <a:pt x="9083038" y="4212258"/>
                </a:lnTo>
                <a:lnTo>
                  <a:pt x="0" y="4212258"/>
                </a:lnTo>
                <a:lnTo>
                  <a:pt x="0" y="0"/>
                </a:lnTo>
                <a:close/>
              </a:path>
            </a:pathLst>
          </a:custGeom>
          <a:blipFill>
            <a:blip r:embed="rId4"/>
            <a:stretch>
              <a:fillRect l="0" t="0" r="0" b="0"/>
            </a:stretch>
          </a:blipFill>
        </p:spPr>
      </p:sp>
      <p:sp>
        <p:nvSpPr>
          <p:cNvPr name="Freeform 5" id="5"/>
          <p:cNvSpPr/>
          <p:nvPr/>
        </p:nvSpPr>
        <p:spPr>
          <a:xfrm flipH="false" flipV="false" rot="0">
            <a:off x="9591240" y="5436369"/>
            <a:ext cx="8419584" cy="4146645"/>
          </a:xfrm>
          <a:custGeom>
            <a:avLst/>
            <a:gdLst/>
            <a:ahLst/>
            <a:cxnLst/>
            <a:rect r="r" b="b" t="t" l="l"/>
            <a:pathLst>
              <a:path h="4146645" w="8419584">
                <a:moveTo>
                  <a:pt x="0" y="0"/>
                </a:moveTo>
                <a:lnTo>
                  <a:pt x="8419584" y="0"/>
                </a:lnTo>
                <a:lnTo>
                  <a:pt x="8419584" y="4146645"/>
                </a:lnTo>
                <a:lnTo>
                  <a:pt x="0" y="4146645"/>
                </a:lnTo>
                <a:lnTo>
                  <a:pt x="0" y="0"/>
                </a:lnTo>
                <a:close/>
              </a:path>
            </a:pathLst>
          </a:custGeom>
          <a:blipFill>
            <a:blip r:embed="rId5"/>
            <a:stretch>
              <a:fillRect l="0" t="0" r="0" b="0"/>
            </a:stretch>
          </a:blipFill>
        </p:spPr>
      </p:sp>
      <p:sp>
        <p:nvSpPr>
          <p:cNvPr name="TextBox 6" id="6"/>
          <p:cNvSpPr txBox="true"/>
          <p:nvPr/>
        </p:nvSpPr>
        <p:spPr>
          <a:xfrm rot="0">
            <a:off x="2394946" y="676160"/>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USER</a:t>
            </a:r>
          </a:p>
        </p:txBody>
      </p:sp>
      <p:sp>
        <p:nvSpPr>
          <p:cNvPr name="TextBox 7" id="7"/>
          <p:cNvSpPr txBox="true"/>
          <p:nvPr/>
        </p:nvSpPr>
        <p:spPr>
          <a:xfrm rot="0">
            <a:off x="7192444" y="3148755"/>
            <a:ext cx="13587118" cy="1998150"/>
          </a:xfrm>
          <a:prstGeom prst="rect">
            <a:avLst/>
          </a:prstGeom>
        </p:spPr>
        <p:txBody>
          <a:bodyPr anchor="t" rtlCol="false" tIns="0" lIns="0" bIns="0" rIns="0">
            <a:spAutoFit/>
          </a:bodyPr>
          <a:lstStyle/>
          <a:p>
            <a:pPr algn="ctr">
              <a:lnSpc>
                <a:spcPts val="5365"/>
              </a:lnSpc>
              <a:spcBef>
                <a:spcPct val="0"/>
              </a:spcBef>
            </a:pPr>
          </a:p>
          <a:p>
            <a:pPr algn="ctr">
              <a:lnSpc>
                <a:spcPts val="5365"/>
              </a:lnSpc>
              <a:spcBef>
                <a:spcPct val="0"/>
              </a:spcBef>
            </a:pPr>
          </a:p>
          <a:p>
            <a:pPr algn="ctr">
              <a:lnSpc>
                <a:spcPts val="5365"/>
              </a:lnSpc>
              <a:spcBef>
                <a:spcPct val="0"/>
              </a:spcBef>
            </a:pPr>
            <a:r>
              <a:rPr lang="en-US" sz="3832" spc="61">
                <a:solidFill>
                  <a:srgbClr val="6D5A35"/>
                </a:solidFill>
                <a:latin typeface="Hobo"/>
                <a:ea typeface="Hobo"/>
                <a:cs typeface="Hobo"/>
                <a:sym typeface="Hobo"/>
              </a:rPr>
              <a:t>3. User</a:t>
            </a:r>
            <a:r>
              <a:rPr lang="en-US" sz="3832" spc="61">
                <a:solidFill>
                  <a:srgbClr val="6D5A35"/>
                </a:solidFill>
                <a:latin typeface="Hobo"/>
                <a:ea typeface="Hobo"/>
                <a:cs typeface="Hobo"/>
                <a:sym typeface="Hobo"/>
              </a:rPr>
              <a:t> </a:t>
            </a:r>
          </a:p>
        </p:txBody>
      </p:sp>
      <p:sp>
        <p:nvSpPr>
          <p:cNvPr name="TextBox 8" id="8"/>
          <p:cNvSpPr txBox="true"/>
          <p:nvPr/>
        </p:nvSpPr>
        <p:spPr>
          <a:xfrm rot="0">
            <a:off x="3244939" y="4452631"/>
            <a:ext cx="3156496" cy="645600"/>
          </a:xfrm>
          <a:prstGeom prst="rect">
            <a:avLst/>
          </a:prstGeom>
        </p:spPr>
        <p:txBody>
          <a:bodyPr anchor="t" rtlCol="false" tIns="0" lIns="0" bIns="0" rIns="0">
            <a:spAutoFit/>
          </a:bodyPr>
          <a:lstStyle/>
          <a:p>
            <a:pPr algn="ctr">
              <a:lnSpc>
                <a:spcPts val="5365"/>
              </a:lnSpc>
              <a:spcBef>
                <a:spcPct val="0"/>
              </a:spcBef>
            </a:pPr>
            <a:r>
              <a:rPr lang="en-US" sz="3832" spc="61">
                <a:solidFill>
                  <a:srgbClr val="6D5A35"/>
                </a:solidFill>
                <a:latin typeface="Hobo"/>
                <a:ea typeface="Hobo"/>
                <a:cs typeface="Hobo"/>
                <a:sym typeface="Hobo"/>
              </a:rPr>
              <a:t>2.  Super User</a:t>
            </a:r>
          </a:p>
        </p:txBody>
      </p:sp>
      <p:sp>
        <p:nvSpPr>
          <p:cNvPr name="TextBox 9" id="9"/>
          <p:cNvSpPr txBox="true"/>
          <p:nvPr/>
        </p:nvSpPr>
        <p:spPr>
          <a:xfrm rot="0">
            <a:off x="8060930" y="1911133"/>
            <a:ext cx="2224534" cy="645600"/>
          </a:xfrm>
          <a:prstGeom prst="rect">
            <a:avLst/>
          </a:prstGeom>
        </p:spPr>
        <p:txBody>
          <a:bodyPr anchor="t" rtlCol="false" tIns="0" lIns="0" bIns="0" rIns="0">
            <a:spAutoFit/>
          </a:bodyPr>
          <a:lstStyle/>
          <a:p>
            <a:pPr algn="ctr" marL="827471" indent="-413735" lvl="1">
              <a:lnSpc>
                <a:spcPts val="5365"/>
              </a:lnSpc>
              <a:spcBef>
                <a:spcPct val="0"/>
              </a:spcBef>
              <a:buAutoNum type="arabicPeriod" startAt="1"/>
            </a:pPr>
            <a:r>
              <a:rPr lang="en-US" sz="3832" spc="61">
                <a:solidFill>
                  <a:srgbClr val="6D5A35"/>
                </a:solidFill>
                <a:latin typeface="Hobo"/>
                <a:ea typeface="Hobo"/>
                <a:cs typeface="Hobo"/>
                <a:sym typeface="Hobo"/>
              </a:rPr>
              <a:t>Admin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532616" y="3576566"/>
            <a:ext cx="8887030" cy="4961828"/>
          </a:xfrm>
          <a:custGeom>
            <a:avLst/>
            <a:gdLst/>
            <a:ahLst/>
            <a:cxnLst/>
            <a:rect r="r" b="b" t="t" l="l"/>
            <a:pathLst>
              <a:path h="4961828" w="8887030">
                <a:moveTo>
                  <a:pt x="0" y="0"/>
                </a:moveTo>
                <a:lnTo>
                  <a:pt x="8887030" y="0"/>
                </a:lnTo>
                <a:lnTo>
                  <a:pt x="8887030" y="4961828"/>
                </a:lnTo>
                <a:lnTo>
                  <a:pt x="0" y="4961828"/>
                </a:lnTo>
                <a:lnTo>
                  <a:pt x="0" y="0"/>
                </a:lnTo>
                <a:close/>
              </a:path>
            </a:pathLst>
          </a:custGeom>
          <a:blipFill>
            <a:blip r:embed="rId3"/>
            <a:stretch>
              <a:fillRect l="0" t="0" r="0" b="0"/>
            </a:stretch>
          </a:blipFill>
        </p:spPr>
      </p:sp>
      <p:sp>
        <p:nvSpPr>
          <p:cNvPr name="Freeform 4" id="4"/>
          <p:cNvSpPr/>
          <p:nvPr/>
        </p:nvSpPr>
        <p:spPr>
          <a:xfrm flipH="false" flipV="false" rot="0">
            <a:off x="9969331" y="3829294"/>
            <a:ext cx="8318669" cy="4709100"/>
          </a:xfrm>
          <a:custGeom>
            <a:avLst/>
            <a:gdLst/>
            <a:ahLst/>
            <a:cxnLst/>
            <a:rect r="r" b="b" t="t" l="l"/>
            <a:pathLst>
              <a:path h="4709100" w="8318669">
                <a:moveTo>
                  <a:pt x="0" y="0"/>
                </a:moveTo>
                <a:lnTo>
                  <a:pt x="8318669" y="0"/>
                </a:lnTo>
                <a:lnTo>
                  <a:pt x="8318669" y="4709100"/>
                </a:lnTo>
                <a:lnTo>
                  <a:pt x="0" y="4709100"/>
                </a:lnTo>
                <a:lnTo>
                  <a:pt x="0" y="0"/>
                </a:lnTo>
                <a:close/>
              </a:path>
            </a:pathLst>
          </a:custGeom>
          <a:blipFill>
            <a:blip r:embed="rId4"/>
            <a:stretch>
              <a:fillRect l="0" t="0" r="0" b="0"/>
            </a:stretch>
          </a:blipFill>
        </p:spPr>
      </p:sp>
      <p:sp>
        <p:nvSpPr>
          <p:cNvPr name="TextBox 5" id="5"/>
          <p:cNvSpPr txBox="true"/>
          <p:nvPr/>
        </p:nvSpPr>
        <p:spPr>
          <a:xfrm rot="0">
            <a:off x="2394946" y="676160"/>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WIREFRAME </a:t>
            </a:r>
          </a:p>
        </p:txBody>
      </p:sp>
      <p:sp>
        <p:nvSpPr>
          <p:cNvPr name="TextBox 6" id="6"/>
          <p:cNvSpPr txBox="true"/>
          <p:nvPr/>
        </p:nvSpPr>
        <p:spPr>
          <a:xfrm rot="0">
            <a:off x="1492109" y="2254690"/>
            <a:ext cx="6194227" cy="1321875"/>
          </a:xfrm>
          <a:prstGeom prst="rect">
            <a:avLst/>
          </a:prstGeom>
        </p:spPr>
        <p:txBody>
          <a:bodyPr anchor="t" rtlCol="false" tIns="0" lIns="0" bIns="0" rIns="0">
            <a:spAutoFit/>
          </a:bodyPr>
          <a:lstStyle/>
          <a:p>
            <a:pPr algn="ctr">
              <a:lnSpc>
                <a:spcPts val="5365"/>
              </a:lnSpc>
              <a:spcBef>
                <a:spcPct val="0"/>
              </a:spcBef>
            </a:pPr>
            <a:r>
              <a:rPr lang="en-US" sz="3832" spc="61">
                <a:solidFill>
                  <a:srgbClr val="6D5A35"/>
                </a:solidFill>
                <a:latin typeface="Hobo"/>
                <a:ea typeface="Hobo"/>
                <a:cs typeface="Hobo"/>
                <a:sym typeface="Hobo"/>
              </a:rPr>
              <a:t>1. Wireframe Halaman Login</a:t>
            </a:r>
          </a:p>
          <a:p>
            <a:pPr algn="ctr">
              <a:lnSpc>
                <a:spcPts val="5365"/>
              </a:lnSpc>
              <a:spcBef>
                <a:spcPct val="0"/>
              </a:spcBef>
            </a:pPr>
          </a:p>
        </p:txBody>
      </p:sp>
      <p:sp>
        <p:nvSpPr>
          <p:cNvPr name="TextBox 7" id="7"/>
          <p:cNvSpPr txBox="true"/>
          <p:nvPr/>
        </p:nvSpPr>
        <p:spPr>
          <a:xfrm rot="0">
            <a:off x="9910018" y="2254690"/>
            <a:ext cx="7349282" cy="645600"/>
          </a:xfrm>
          <a:prstGeom prst="rect">
            <a:avLst/>
          </a:prstGeom>
        </p:spPr>
        <p:txBody>
          <a:bodyPr anchor="t" rtlCol="false" tIns="0" lIns="0" bIns="0" rIns="0">
            <a:spAutoFit/>
          </a:bodyPr>
          <a:lstStyle/>
          <a:p>
            <a:pPr algn="ctr">
              <a:lnSpc>
                <a:spcPts val="5365"/>
              </a:lnSpc>
              <a:spcBef>
                <a:spcPct val="0"/>
              </a:spcBef>
            </a:pPr>
            <a:r>
              <a:rPr lang="en-US" sz="3832" spc="61">
                <a:solidFill>
                  <a:srgbClr val="6D5A35"/>
                </a:solidFill>
                <a:latin typeface="Hobo"/>
                <a:ea typeface="Hobo"/>
                <a:cs typeface="Hobo"/>
                <a:sym typeface="Hobo"/>
              </a:rPr>
              <a:t>2. Wireframe Halaman Dashboard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1028700" y="3693615"/>
            <a:ext cx="7795309" cy="4386161"/>
          </a:xfrm>
          <a:custGeom>
            <a:avLst/>
            <a:gdLst/>
            <a:ahLst/>
            <a:cxnLst/>
            <a:rect r="r" b="b" t="t" l="l"/>
            <a:pathLst>
              <a:path h="4386161" w="7795309">
                <a:moveTo>
                  <a:pt x="0" y="0"/>
                </a:moveTo>
                <a:lnTo>
                  <a:pt x="7795309" y="0"/>
                </a:lnTo>
                <a:lnTo>
                  <a:pt x="7795309" y="4386161"/>
                </a:lnTo>
                <a:lnTo>
                  <a:pt x="0" y="4386161"/>
                </a:lnTo>
                <a:lnTo>
                  <a:pt x="0" y="0"/>
                </a:lnTo>
                <a:close/>
              </a:path>
            </a:pathLst>
          </a:custGeom>
          <a:blipFill>
            <a:blip r:embed="rId3"/>
            <a:stretch>
              <a:fillRect l="0" t="0" r="0" b="0"/>
            </a:stretch>
          </a:blipFill>
        </p:spPr>
      </p:sp>
      <p:sp>
        <p:nvSpPr>
          <p:cNvPr name="Freeform 4" id="4"/>
          <p:cNvSpPr/>
          <p:nvPr/>
        </p:nvSpPr>
        <p:spPr>
          <a:xfrm flipH="false" flipV="false" rot="0">
            <a:off x="9144000" y="3693615"/>
            <a:ext cx="8739390" cy="4917364"/>
          </a:xfrm>
          <a:custGeom>
            <a:avLst/>
            <a:gdLst/>
            <a:ahLst/>
            <a:cxnLst/>
            <a:rect r="r" b="b" t="t" l="l"/>
            <a:pathLst>
              <a:path h="4917364" w="8739390">
                <a:moveTo>
                  <a:pt x="0" y="0"/>
                </a:moveTo>
                <a:lnTo>
                  <a:pt x="8739390" y="0"/>
                </a:lnTo>
                <a:lnTo>
                  <a:pt x="8739390" y="4917364"/>
                </a:lnTo>
                <a:lnTo>
                  <a:pt x="0" y="4917364"/>
                </a:lnTo>
                <a:lnTo>
                  <a:pt x="0" y="0"/>
                </a:lnTo>
                <a:close/>
              </a:path>
            </a:pathLst>
          </a:custGeom>
          <a:blipFill>
            <a:blip r:embed="rId4"/>
            <a:stretch>
              <a:fillRect l="0" t="0" r="0" b="0"/>
            </a:stretch>
          </a:blipFill>
        </p:spPr>
      </p:sp>
      <p:sp>
        <p:nvSpPr>
          <p:cNvPr name="TextBox 5" id="5"/>
          <p:cNvSpPr txBox="true"/>
          <p:nvPr/>
        </p:nvSpPr>
        <p:spPr>
          <a:xfrm rot="0">
            <a:off x="2394946" y="676160"/>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WIREFRAME </a:t>
            </a:r>
          </a:p>
        </p:txBody>
      </p:sp>
      <p:sp>
        <p:nvSpPr>
          <p:cNvPr name="TextBox 6" id="6"/>
          <p:cNvSpPr txBox="true"/>
          <p:nvPr/>
        </p:nvSpPr>
        <p:spPr>
          <a:xfrm rot="0">
            <a:off x="-4285208" y="1486015"/>
            <a:ext cx="16567713" cy="1998150"/>
          </a:xfrm>
          <a:prstGeom prst="rect">
            <a:avLst/>
          </a:prstGeom>
        </p:spPr>
        <p:txBody>
          <a:bodyPr anchor="t" rtlCol="false" tIns="0" lIns="0" bIns="0" rIns="0">
            <a:spAutoFit/>
          </a:bodyPr>
          <a:lstStyle/>
          <a:p>
            <a:pPr algn="ctr">
              <a:lnSpc>
                <a:spcPts val="5365"/>
              </a:lnSpc>
              <a:spcBef>
                <a:spcPct val="0"/>
              </a:spcBef>
            </a:pPr>
          </a:p>
          <a:p>
            <a:pPr algn="ctr">
              <a:lnSpc>
                <a:spcPts val="5365"/>
              </a:lnSpc>
              <a:spcBef>
                <a:spcPct val="0"/>
              </a:spcBef>
            </a:pPr>
            <a:r>
              <a:rPr lang="en-US" sz="3832" spc="61">
                <a:solidFill>
                  <a:srgbClr val="6D5A35"/>
                </a:solidFill>
                <a:latin typeface="Hobo"/>
                <a:ea typeface="Hobo"/>
                <a:cs typeface="Hobo"/>
                <a:sym typeface="Hobo"/>
              </a:rPr>
              <a:t>3. Wireframe Halaman Profile</a:t>
            </a:r>
          </a:p>
          <a:p>
            <a:pPr algn="ctr">
              <a:lnSpc>
                <a:spcPts val="5365"/>
              </a:lnSpc>
              <a:spcBef>
                <a:spcPct val="0"/>
              </a:spcBef>
            </a:pPr>
          </a:p>
        </p:txBody>
      </p:sp>
      <p:sp>
        <p:nvSpPr>
          <p:cNvPr name="TextBox 7" id="7"/>
          <p:cNvSpPr txBox="true"/>
          <p:nvPr/>
        </p:nvSpPr>
        <p:spPr>
          <a:xfrm rot="0">
            <a:off x="11153031" y="2162290"/>
            <a:ext cx="6106269" cy="645600"/>
          </a:xfrm>
          <a:prstGeom prst="rect">
            <a:avLst/>
          </a:prstGeom>
        </p:spPr>
        <p:txBody>
          <a:bodyPr anchor="t" rtlCol="false" tIns="0" lIns="0" bIns="0" rIns="0">
            <a:spAutoFit/>
          </a:bodyPr>
          <a:lstStyle/>
          <a:p>
            <a:pPr algn="ctr">
              <a:lnSpc>
                <a:spcPts val="5365"/>
              </a:lnSpc>
              <a:spcBef>
                <a:spcPct val="0"/>
              </a:spcBef>
            </a:pPr>
            <a:r>
              <a:rPr lang="en-US" sz="3832" spc="61">
                <a:solidFill>
                  <a:srgbClr val="6D5A35"/>
                </a:solidFill>
                <a:latin typeface="Hobo"/>
                <a:ea typeface="Hobo"/>
                <a:cs typeface="Hobo"/>
                <a:sym typeface="Hobo"/>
              </a:rPr>
              <a:t>4. Wireframe Halaman Buku</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232127" y="3706419"/>
            <a:ext cx="8782173" cy="4924042"/>
          </a:xfrm>
          <a:custGeom>
            <a:avLst/>
            <a:gdLst/>
            <a:ahLst/>
            <a:cxnLst/>
            <a:rect r="r" b="b" t="t" l="l"/>
            <a:pathLst>
              <a:path h="4924042" w="8782173">
                <a:moveTo>
                  <a:pt x="0" y="0"/>
                </a:moveTo>
                <a:lnTo>
                  <a:pt x="8782173" y="0"/>
                </a:lnTo>
                <a:lnTo>
                  <a:pt x="8782173" y="4924042"/>
                </a:lnTo>
                <a:lnTo>
                  <a:pt x="0" y="4924042"/>
                </a:lnTo>
                <a:lnTo>
                  <a:pt x="0" y="0"/>
                </a:lnTo>
                <a:close/>
              </a:path>
            </a:pathLst>
          </a:custGeom>
          <a:blipFill>
            <a:blip r:embed="rId3"/>
            <a:stretch>
              <a:fillRect l="0" t="0" r="0" b="0"/>
            </a:stretch>
          </a:blipFill>
        </p:spPr>
      </p:sp>
      <p:sp>
        <p:nvSpPr>
          <p:cNvPr name="Freeform 4" id="4"/>
          <p:cNvSpPr/>
          <p:nvPr/>
        </p:nvSpPr>
        <p:spPr>
          <a:xfrm flipH="false" flipV="false" rot="0">
            <a:off x="9403277" y="3706419"/>
            <a:ext cx="8697606" cy="4924042"/>
          </a:xfrm>
          <a:custGeom>
            <a:avLst/>
            <a:gdLst/>
            <a:ahLst/>
            <a:cxnLst/>
            <a:rect r="r" b="b" t="t" l="l"/>
            <a:pathLst>
              <a:path h="4924042" w="8697606">
                <a:moveTo>
                  <a:pt x="0" y="0"/>
                </a:moveTo>
                <a:lnTo>
                  <a:pt x="8697606" y="0"/>
                </a:lnTo>
                <a:lnTo>
                  <a:pt x="8697606" y="4924042"/>
                </a:lnTo>
                <a:lnTo>
                  <a:pt x="0" y="4924042"/>
                </a:lnTo>
                <a:lnTo>
                  <a:pt x="0" y="0"/>
                </a:lnTo>
                <a:close/>
              </a:path>
            </a:pathLst>
          </a:custGeom>
          <a:blipFill>
            <a:blip r:embed="rId4"/>
            <a:stretch>
              <a:fillRect l="0" t="0" r="0" b="0"/>
            </a:stretch>
          </a:blipFill>
        </p:spPr>
      </p:sp>
      <p:sp>
        <p:nvSpPr>
          <p:cNvPr name="TextBox 5" id="5"/>
          <p:cNvSpPr txBox="true"/>
          <p:nvPr/>
        </p:nvSpPr>
        <p:spPr>
          <a:xfrm rot="0">
            <a:off x="2394946" y="676160"/>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WIREFRAME </a:t>
            </a:r>
          </a:p>
        </p:txBody>
      </p:sp>
      <p:sp>
        <p:nvSpPr>
          <p:cNvPr name="TextBox 6" id="6"/>
          <p:cNvSpPr txBox="true"/>
          <p:nvPr/>
        </p:nvSpPr>
        <p:spPr>
          <a:xfrm rot="0">
            <a:off x="-4285208" y="1486015"/>
            <a:ext cx="16567713" cy="3350700"/>
          </a:xfrm>
          <a:prstGeom prst="rect">
            <a:avLst/>
          </a:prstGeom>
        </p:spPr>
        <p:txBody>
          <a:bodyPr anchor="t" rtlCol="false" tIns="0" lIns="0" bIns="0" rIns="0">
            <a:spAutoFit/>
          </a:bodyPr>
          <a:lstStyle/>
          <a:p>
            <a:pPr algn="ctr">
              <a:lnSpc>
                <a:spcPts val="5365"/>
              </a:lnSpc>
              <a:spcBef>
                <a:spcPct val="0"/>
              </a:spcBef>
            </a:pPr>
          </a:p>
          <a:p>
            <a:pPr algn="ctr">
              <a:lnSpc>
                <a:spcPts val="5365"/>
              </a:lnSpc>
              <a:spcBef>
                <a:spcPct val="0"/>
              </a:spcBef>
            </a:pPr>
            <a:r>
              <a:rPr lang="en-US" sz="3832" spc="61">
                <a:solidFill>
                  <a:srgbClr val="6D5A35"/>
                </a:solidFill>
                <a:latin typeface="Hobo"/>
                <a:ea typeface="Hobo"/>
                <a:cs typeface="Hobo"/>
                <a:sym typeface="Hobo"/>
              </a:rPr>
              <a:t>5. Wireframe Halaman Peminjaman</a:t>
            </a:r>
          </a:p>
          <a:p>
            <a:pPr algn="ctr">
              <a:lnSpc>
                <a:spcPts val="5365"/>
              </a:lnSpc>
              <a:spcBef>
                <a:spcPct val="0"/>
              </a:spcBef>
            </a:pPr>
          </a:p>
          <a:p>
            <a:pPr algn="ctr">
              <a:lnSpc>
                <a:spcPts val="5365"/>
              </a:lnSpc>
              <a:spcBef>
                <a:spcPct val="0"/>
              </a:spcBef>
            </a:pPr>
          </a:p>
          <a:p>
            <a:pPr algn="ctr">
              <a:lnSpc>
                <a:spcPts val="5365"/>
              </a:lnSpc>
              <a:spcBef>
                <a:spcPct val="0"/>
              </a:spcBef>
            </a:pPr>
          </a:p>
        </p:txBody>
      </p:sp>
      <p:sp>
        <p:nvSpPr>
          <p:cNvPr name="TextBox 7" id="7"/>
          <p:cNvSpPr txBox="true"/>
          <p:nvPr/>
        </p:nvSpPr>
        <p:spPr>
          <a:xfrm rot="0">
            <a:off x="10816456" y="2162290"/>
            <a:ext cx="6779419" cy="645600"/>
          </a:xfrm>
          <a:prstGeom prst="rect">
            <a:avLst/>
          </a:prstGeom>
        </p:spPr>
        <p:txBody>
          <a:bodyPr anchor="t" rtlCol="false" tIns="0" lIns="0" bIns="0" rIns="0">
            <a:spAutoFit/>
          </a:bodyPr>
          <a:lstStyle/>
          <a:p>
            <a:pPr algn="ctr">
              <a:lnSpc>
                <a:spcPts val="5365"/>
              </a:lnSpc>
              <a:spcBef>
                <a:spcPct val="0"/>
              </a:spcBef>
            </a:pPr>
            <a:r>
              <a:rPr lang="en-US" sz="3832" spc="61">
                <a:solidFill>
                  <a:srgbClr val="6D5A35"/>
                </a:solidFill>
                <a:latin typeface="Hobo"/>
                <a:ea typeface="Hobo"/>
                <a:cs typeface="Hobo"/>
                <a:sym typeface="Hobo"/>
              </a:rPr>
              <a:t>6. Wireframe Halaman Anggota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2394946" y="676160"/>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Query Processing</a:t>
            </a:r>
          </a:p>
        </p:txBody>
      </p:sp>
      <p:sp>
        <p:nvSpPr>
          <p:cNvPr name="TextBox 4" id="4"/>
          <p:cNvSpPr txBox="true"/>
          <p:nvPr/>
        </p:nvSpPr>
        <p:spPr>
          <a:xfrm rot="0">
            <a:off x="239461" y="962025"/>
            <a:ext cx="4310972" cy="2674425"/>
          </a:xfrm>
          <a:prstGeom prst="rect">
            <a:avLst/>
          </a:prstGeom>
        </p:spPr>
        <p:txBody>
          <a:bodyPr anchor="t" rtlCol="false" tIns="0" lIns="0" bIns="0" rIns="0">
            <a:spAutoFit/>
          </a:bodyPr>
          <a:lstStyle/>
          <a:p>
            <a:pPr algn="just">
              <a:lnSpc>
                <a:spcPts val="5365"/>
              </a:lnSpc>
              <a:spcBef>
                <a:spcPct val="0"/>
              </a:spcBef>
            </a:pPr>
          </a:p>
          <a:p>
            <a:pPr algn="just" marL="827471" indent="-413735" lvl="1">
              <a:lnSpc>
                <a:spcPts val="5365"/>
              </a:lnSpc>
              <a:spcBef>
                <a:spcPct val="0"/>
              </a:spcBef>
              <a:buAutoNum type="arabicPeriod" startAt="1"/>
            </a:pPr>
            <a:r>
              <a:rPr lang="en-US" sz="3832" spc="61">
                <a:solidFill>
                  <a:srgbClr val="6D5A35"/>
                </a:solidFill>
                <a:latin typeface="Hobo"/>
                <a:ea typeface="Hobo"/>
                <a:cs typeface="Hobo"/>
                <a:sym typeface="Hobo"/>
              </a:rPr>
              <a:t>Halaman Login</a:t>
            </a:r>
          </a:p>
          <a:p>
            <a:pPr algn="just">
              <a:lnSpc>
                <a:spcPts val="5365"/>
              </a:lnSpc>
              <a:spcBef>
                <a:spcPct val="0"/>
              </a:spcBef>
            </a:pPr>
          </a:p>
          <a:p>
            <a:pPr algn="just">
              <a:lnSpc>
                <a:spcPts val="5365"/>
              </a:lnSpc>
              <a:spcBef>
                <a:spcPct val="0"/>
              </a:spcBef>
            </a:pPr>
          </a:p>
        </p:txBody>
      </p:sp>
      <p:sp>
        <p:nvSpPr>
          <p:cNvPr name="TextBox 5" id="5"/>
          <p:cNvSpPr txBox="true"/>
          <p:nvPr/>
        </p:nvSpPr>
        <p:spPr>
          <a:xfrm rot="0">
            <a:off x="662898" y="3754308"/>
            <a:ext cx="17876889" cy="1661916"/>
          </a:xfrm>
          <a:prstGeom prst="rect">
            <a:avLst/>
          </a:prstGeom>
        </p:spPr>
        <p:txBody>
          <a:bodyPr anchor="t" rtlCol="false" tIns="0" lIns="0" bIns="0" rIns="0">
            <a:spAutoFit/>
          </a:bodyPr>
          <a:lstStyle/>
          <a:p>
            <a:pPr algn="l">
              <a:lnSpc>
                <a:spcPts val="4473"/>
              </a:lnSpc>
              <a:spcBef>
                <a:spcPct val="0"/>
              </a:spcBef>
            </a:pPr>
            <a:r>
              <a:rPr lang="en-US" sz="3195" spc="51">
                <a:solidFill>
                  <a:srgbClr val="6D5A35"/>
                </a:solidFill>
                <a:latin typeface="Hobo"/>
                <a:ea typeface="Hobo"/>
                <a:cs typeface="Hobo"/>
                <a:sym typeface="Hobo"/>
              </a:rPr>
              <a:t>A. Query</a:t>
            </a:r>
          </a:p>
          <a:p>
            <a:pPr algn="l">
              <a:lnSpc>
                <a:spcPts val="4473"/>
              </a:lnSpc>
              <a:spcBef>
                <a:spcPct val="0"/>
              </a:spcBef>
            </a:pPr>
            <a:r>
              <a:rPr lang="en-US" sz="3195" spc="51">
                <a:solidFill>
                  <a:srgbClr val="6D5A35"/>
                </a:solidFill>
                <a:latin typeface="Hobo"/>
                <a:ea typeface="Hobo"/>
                <a:cs typeface="Hobo"/>
                <a:sym typeface="Hobo"/>
              </a:rPr>
              <a:t>SELECT username, password FROM anggota WHERE username = '$username' and password = '$password';</a:t>
            </a:r>
          </a:p>
        </p:txBody>
      </p:sp>
      <p:sp>
        <p:nvSpPr>
          <p:cNvPr name="TextBox 6" id="6"/>
          <p:cNvSpPr txBox="true"/>
          <p:nvPr/>
        </p:nvSpPr>
        <p:spPr>
          <a:xfrm rot="0">
            <a:off x="662898" y="6300115"/>
            <a:ext cx="18342052" cy="1181042"/>
          </a:xfrm>
          <a:prstGeom prst="rect">
            <a:avLst/>
          </a:prstGeom>
        </p:spPr>
        <p:txBody>
          <a:bodyPr anchor="t" rtlCol="false" tIns="0" lIns="0" bIns="0" rIns="0">
            <a:spAutoFit/>
          </a:bodyPr>
          <a:lstStyle/>
          <a:p>
            <a:pPr algn="l">
              <a:lnSpc>
                <a:spcPts val="4728"/>
              </a:lnSpc>
              <a:spcBef>
                <a:spcPct val="0"/>
              </a:spcBef>
            </a:pPr>
            <a:r>
              <a:rPr lang="en-US" sz="3377" spc="54">
                <a:solidFill>
                  <a:srgbClr val="6D5A35"/>
                </a:solidFill>
                <a:latin typeface="Hobo"/>
                <a:ea typeface="Hobo"/>
                <a:cs typeface="Hobo"/>
                <a:sym typeface="Hobo"/>
              </a:rPr>
              <a:t>B</a:t>
            </a:r>
            <a:r>
              <a:rPr lang="en-US" sz="3377" spc="54">
                <a:solidFill>
                  <a:srgbClr val="6D5A35"/>
                </a:solidFill>
                <a:latin typeface="Hobo"/>
                <a:ea typeface="Hobo"/>
                <a:cs typeface="Hobo"/>
                <a:sym typeface="Hobo"/>
              </a:rPr>
              <a:t>. Relational Algebra</a:t>
            </a:r>
          </a:p>
          <a:p>
            <a:pPr algn="l">
              <a:lnSpc>
                <a:spcPts val="4728"/>
              </a:lnSpc>
              <a:spcBef>
                <a:spcPct val="0"/>
              </a:spcBef>
            </a:pPr>
            <a:r>
              <a:rPr lang="en-US" sz="3377" spc="54">
                <a:solidFill>
                  <a:srgbClr val="6D5A35"/>
                </a:solidFill>
                <a:latin typeface="Hobo"/>
                <a:ea typeface="Hobo"/>
                <a:cs typeface="Hobo"/>
                <a:sym typeface="Hobo"/>
              </a:rPr>
              <a:t>Πusername,password(σusername=’$username’∧σpassword=’$password’(anggota))</a:t>
            </a:r>
          </a:p>
        </p:txBody>
      </p:sp>
      <p:sp>
        <p:nvSpPr>
          <p:cNvPr name="TextBox 7" id="7"/>
          <p:cNvSpPr txBox="true"/>
          <p:nvPr/>
        </p:nvSpPr>
        <p:spPr>
          <a:xfrm rot="0">
            <a:off x="1781689" y="2566853"/>
            <a:ext cx="14821998" cy="645600"/>
          </a:xfrm>
          <a:prstGeom prst="rect">
            <a:avLst/>
          </a:prstGeom>
        </p:spPr>
        <p:txBody>
          <a:bodyPr anchor="t" rtlCol="false" tIns="0" lIns="0" bIns="0" rIns="0">
            <a:spAutoFit/>
          </a:bodyPr>
          <a:lstStyle/>
          <a:p>
            <a:pPr algn="ctr">
              <a:lnSpc>
                <a:spcPts val="5365"/>
              </a:lnSpc>
              <a:spcBef>
                <a:spcPct val="0"/>
              </a:spcBef>
            </a:pPr>
            <a:r>
              <a:rPr lang="en-US" sz="3832" spc="61">
                <a:solidFill>
                  <a:srgbClr val="6D5A35"/>
                </a:solidFill>
                <a:latin typeface="Hobo"/>
                <a:ea typeface="Hobo"/>
                <a:cs typeface="Hobo"/>
                <a:sym typeface="Hobo"/>
              </a:rPr>
              <a:t>- Mencari Username dan Password Yang Sesuai</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2394946" y="381539"/>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Query Processing</a:t>
            </a:r>
          </a:p>
        </p:txBody>
      </p:sp>
      <p:sp>
        <p:nvSpPr>
          <p:cNvPr name="TextBox 4" id="4"/>
          <p:cNvSpPr txBox="true"/>
          <p:nvPr/>
        </p:nvSpPr>
        <p:spPr>
          <a:xfrm rot="0">
            <a:off x="402214" y="962025"/>
            <a:ext cx="7123425" cy="2674425"/>
          </a:xfrm>
          <a:prstGeom prst="rect">
            <a:avLst/>
          </a:prstGeom>
        </p:spPr>
        <p:txBody>
          <a:bodyPr anchor="t" rtlCol="false" tIns="0" lIns="0" bIns="0" rIns="0">
            <a:spAutoFit/>
          </a:bodyPr>
          <a:lstStyle/>
          <a:p>
            <a:pPr algn="just">
              <a:lnSpc>
                <a:spcPts val="5365"/>
              </a:lnSpc>
              <a:spcBef>
                <a:spcPct val="0"/>
              </a:spcBef>
            </a:pPr>
          </a:p>
          <a:p>
            <a:pPr algn="just">
              <a:lnSpc>
                <a:spcPts val="5365"/>
              </a:lnSpc>
              <a:spcBef>
                <a:spcPct val="0"/>
              </a:spcBef>
            </a:pPr>
            <a:r>
              <a:rPr lang="en-US" sz="3832" spc="61">
                <a:solidFill>
                  <a:srgbClr val="6D5A35"/>
                </a:solidFill>
                <a:latin typeface="Hobo"/>
                <a:ea typeface="Hobo"/>
                <a:cs typeface="Hobo"/>
                <a:sym typeface="Hobo"/>
              </a:rPr>
              <a:t>2. Halaman Dashboard</a:t>
            </a:r>
          </a:p>
          <a:p>
            <a:pPr algn="just">
              <a:lnSpc>
                <a:spcPts val="5365"/>
              </a:lnSpc>
              <a:spcBef>
                <a:spcPct val="0"/>
              </a:spcBef>
            </a:pPr>
          </a:p>
          <a:p>
            <a:pPr algn="just">
              <a:lnSpc>
                <a:spcPts val="5365"/>
              </a:lnSpc>
              <a:spcBef>
                <a:spcPct val="0"/>
              </a:spcBef>
            </a:pPr>
          </a:p>
        </p:txBody>
      </p:sp>
      <p:sp>
        <p:nvSpPr>
          <p:cNvPr name="TextBox 5" id="5"/>
          <p:cNvSpPr txBox="true"/>
          <p:nvPr/>
        </p:nvSpPr>
        <p:spPr>
          <a:xfrm rot="0">
            <a:off x="674581" y="3764038"/>
            <a:ext cx="17285542" cy="3934881"/>
          </a:xfrm>
          <a:prstGeom prst="rect">
            <a:avLst/>
          </a:prstGeom>
        </p:spPr>
        <p:txBody>
          <a:bodyPr anchor="t" rtlCol="false" tIns="0" lIns="0" bIns="0" rIns="0">
            <a:spAutoFit/>
          </a:bodyPr>
          <a:lstStyle/>
          <a:p>
            <a:pPr algn="l">
              <a:lnSpc>
                <a:spcPts val="4455"/>
              </a:lnSpc>
            </a:pPr>
            <a:r>
              <a:rPr lang="en-US" sz="3182" spc="50">
                <a:solidFill>
                  <a:srgbClr val="6D5A35"/>
                </a:solidFill>
                <a:latin typeface="Hobo"/>
                <a:ea typeface="Hobo"/>
                <a:cs typeface="Hobo"/>
                <a:sym typeface="Hobo"/>
              </a:rPr>
              <a:t>A.Query</a:t>
            </a:r>
          </a:p>
          <a:p>
            <a:pPr algn="l">
              <a:lnSpc>
                <a:spcPts val="4455"/>
              </a:lnSpc>
            </a:pPr>
            <a:r>
              <a:rPr lang="en-US" sz="3182" spc="50">
                <a:solidFill>
                  <a:srgbClr val="6D5A35"/>
                </a:solidFill>
                <a:latin typeface="Hobo"/>
                <a:ea typeface="Hobo"/>
                <a:cs typeface="Hobo"/>
                <a:sym typeface="Hobo"/>
              </a:rPr>
              <a:t>SELECT username, password FROM anggota WHERE username = '$username' and password = '$password';</a:t>
            </a:r>
          </a:p>
          <a:p>
            <a:pPr algn="l">
              <a:lnSpc>
                <a:spcPts val="4455"/>
              </a:lnSpc>
            </a:pPr>
          </a:p>
          <a:p>
            <a:pPr algn="l">
              <a:lnSpc>
                <a:spcPts val="4455"/>
              </a:lnSpc>
            </a:pPr>
            <a:r>
              <a:rPr lang="en-US" sz="3182" spc="50">
                <a:solidFill>
                  <a:srgbClr val="6D5A35"/>
                </a:solidFill>
                <a:latin typeface="Hobo"/>
                <a:ea typeface="Hobo"/>
                <a:cs typeface="Hobo"/>
                <a:sym typeface="Hobo"/>
              </a:rPr>
              <a:t>B.Relational AlgebraΠusername,password(σusername=’$username’∧σpassword=’$password’(anggota))</a:t>
            </a:r>
          </a:p>
          <a:p>
            <a:pPr algn="l">
              <a:lnSpc>
                <a:spcPts val="4455"/>
              </a:lnSpc>
              <a:spcBef>
                <a:spcPct val="0"/>
              </a:spcBef>
            </a:pPr>
          </a:p>
        </p:txBody>
      </p:sp>
      <p:sp>
        <p:nvSpPr>
          <p:cNvPr name="TextBox 6" id="6"/>
          <p:cNvSpPr txBox="true"/>
          <p:nvPr/>
        </p:nvSpPr>
        <p:spPr>
          <a:xfrm rot="0">
            <a:off x="5901705" y="2782052"/>
            <a:ext cx="6484590" cy="645600"/>
          </a:xfrm>
          <a:prstGeom prst="rect">
            <a:avLst/>
          </a:prstGeom>
        </p:spPr>
        <p:txBody>
          <a:bodyPr anchor="t" rtlCol="false" tIns="0" lIns="0" bIns="0" rIns="0">
            <a:spAutoFit/>
          </a:bodyPr>
          <a:lstStyle/>
          <a:p>
            <a:pPr algn="l">
              <a:lnSpc>
                <a:spcPts val="5365"/>
              </a:lnSpc>
              <a:spcBef>
                <a:spcPct val="0"/>
              </a:spcBef>
            </a:pPr>
            <a:r>
              <a:rPr lang="en-US" sz="3832" spc="61">
                <a:solidFill>
                  <a:srgbClr val="6D5A35"/>
                </a:solidFill>
                <a:latin typeface="Hobo"/>
                <a:ea typeface="Hobo"/>
                <a:cs typeface="Hobo"/>
                <a:sym typeface="Hobo"/>
              </a:rPr>
              <a:t>- Menampilkan Nama Anggota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2394946" y="381539"/>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Query Processing</a:t>
            </a:r>
          </a:p>
        </p:txBody>
      </p:sp>
      <p:sp>
        <p:nvSpPr>
          <p:cNvPr name="TextBox 4" id="4"/>
          <p:cNvSpPr txBox="true"/>
          <p:nvPr/>
        </p:nvSpPr>
        <p:spPr>
          <a:xfrm rot="0">
            <a:off x="460609" y="421886"/>
            <a:ext cx="7123425" cy="2674425"/>
          </a:xfrm>
          <a:prstGeom prst="rect">
            <a:avLst/>
          </a:prstGeom>
        </p:spPr>
        <p:txBody>
          <a:bodyPr anchor="t" rtlCol="false" tIns="0" lIns="0" bIns="0" rIns="0">
            <a:spAutoFit/>
          </a:bodyPr>
          <a:lstStyle/>
          <a:p>
            <a:pPr algn="just">
              <a:lnSpc>
                <a:spcPts val="5365"/>
              </a:lnSpc>
              <a:spcBef>
                <a:spcPct val="0"/>
              </a:spcBef>
            </a:pPr>
          </a:p>
          <a:p>
            <a:pPr algn="just">
              <a:lnSpc>
                <a:spcPts val="5365"/>
              </a:lnSpc>
              <a:spcBef>
                <a:spcPct val="0"/>
              </a:spcBef>
            </a:pPr>
            <a:r>
              <a:rPr lang="en-US" sz="3832" spc="61">
                <a:solidFill>
                  <a:srgbClr val="6D5A35"/>
                </a:solidFill>
                <a:latin typeface="Hobo"/>
                <a:ea typeface="Hobo"/>
                <a:cs typeface="Hobo"/>
                <a:sym typeface="Hobo"/>
              </a:rPr>
              <a:t>3. Halaman Profile</a:t>
            </a:r>
          </a:p>
          <a:p>
            <a:pPr algn="just">
              <a:lnSpc>
                <a:spcPts val="5365"/>
              </a:lnSpc>
              <a:spcBef>
                <a:spcPct val="0"/>
              </a:spcBef>
            </a:pPr>
          </a:p>
          <a:p>
            <a:pPr algn="just">
              <a:lnSpc>
                <a:spcPts val="5365"/>
              </a:lnSpc>
              <a:spcBef>
                <a:spcPct val="0"/>
              </a:spcBef>
            </a:pPr>
          </a:p>
        </p:txBody>
      </p:sp>
      <p:sp>
        <p:nvSpPr>
          <p:cNvPr name="TextBox 5" id="5"/>
          <p:cNvSpPr txBox="true"/>
          <p:nvPr/>
        </p:nvSpPr>
        <p:spPr>
          <a:xfrm rot="0">
            <a:off x="460609" y="2313892"/>
            <a:ext cx="17330063" cy="5602065"/>
          </a:xfrm>
          <a:prstGeom prst="rect">
            <a:avLst/>
          </a:prstGeom>
        </p:spPr>
        <p:txBody>
          <a:bodyPr anchor="t" rtlCol="false" tIns="0" lIns="0" bIns="0" rIns="0">
            <a:spAutoFit/>
          </a:bodyPr>
          <a:lstStyle/>
          <a:p>
            <a:pPr algn="l">
              <a:lnSpc>
                <a:spcPts val="4065"/>
              </a:lnSpc>
              <a:spcBef>
                <a:spcPct val="0"/>
              </a:spcBef>
            </a:pPr>
            <a:r>
              <a:rPr lang="en-US" sz="2904" spc="46">
                <a:solidFill>
                  <a:srgbClr val="6D5A35"/>
                </a:solidFill>
                <a:latin typeface="Hobo"/>
                <a:ea typeface="Hobo"/>
                <a:cs typeface="Hobo"/>
                <a:sym typeface="Hobo"/>
              </a:rPr>
              <a:t>- Menampilkan Informasi Anggota</a:t>
            </a:r>
          </a:p>
          <a:p>
            <a:pPr algn="l">
              <a:lnSpc>
                <a:spcPts val="4065"/>
              </a:lnSpc>
              <a:spcBef>
                <a:spcPct val="0"/>
              </a:spcBef>
            </a:pPr>
          </a:p>
          <a:p>
            <a:pPr algn="l">
              <a:lnSpc>
                <a:spcPts val="4065"/>
              </a:lnSpc>
              <a:spcBef>
                <a:spcPct val="0"/>
              </a:spcBef>
            </a:pPr>
            <a:r>
              <a:rPr lang="en-US" sz="2904" spc="46">
                <a:solidFill>
                  <a:srgbClr val="6D5A35"/>
                </a:solidFill>
                <a:latin typeface="Hobo"/>
                <a:ea typeface="Hobo"/>
                <a:cs typeface="Hobo"/>
                <a:sym typeface="Hobo"/>
              </a:rPr>
              <a:t>A. Query</a:t>
            </a:r>
          </a:p>
          <a:p>
            <a:pPr algn="l">
              <a:lnSpc>
                <a:spcPts val="4065"/>
              </a:lnSpc>
              <a:spcBef>
                <a:spcPct val="0"/>
              </a:spcBef>
            </a:pPr>
            <a:r>
              <a:rPr lang="en-US" sz="2904" spc="46">
                <a:solidFill>
                  <a:srgbClr val="6D5A35"/>
                </a:solidFill>
                <a:latin typeface="Hobo"/>
                <a:ea typeface="Hobo"/>
                <a:cs typeface="Hobo"/>
                <a:sym typeface="Hobo"/>
              </a:rPr>
              <a:t>SELECT anggota.ID_anggota, pengunjung.nama, pengunjung.no_induk, pengunjung.umur, pengunjung.status, pengunjung.jenis_kelamin FROM anggota JOIN pengunjung ON anggota.no_induk = pengunjung.no_induk where anggota.ID_angota = ‘$ID_anggota’;</a:t>
            </a:r>
          </a:p>
          <a:p>
            <a:pPr algn="l">
              <a:lnSpc>
                <a:spcPts val="4065"/>
              </a:lnSpc>
              <a:spcBef>
                <a:spcPct val="0"/>
              </a:spcBef>
            </a:pPr>
          </a:p>
          <a:p>
            <a:pPr algn="l">
              <a:lnSpc>
                <a:spcPts val="4065"/>
              </a:lnSpc>
              <a:spcBef>
                <a:spcPct val="0"/>
              </a:spcBef>
            </a:pPr>
            <a:r>
              <a:rPr lang="en-US" sz="2904" spc="46">
                <a:solidFill>
                  <a:srgbClr val="6D5A35"/>
                </a:solidFill>
                <a:latin typeface="Hobo"/>
                <a:ea typeface="Hobo"/>
                <a:cs typeface="Hobo"/>
                <a:sym typeface="Hobo"/>
              </a:rPr>
              <a:t>B. Relational Algebra</a:t>
            </a:r>
          </a:p>
          <a:p>
            <a:pPr algn="l">
              <a:lnSpc>
                <a:spcPts val="4065"/>
              </a:lnSpc>
              <a:spcBef>
                <a:spcPct val="0"/>
              </a:spcBef>
            </a:pPr>
            <a:r>
              <a:rPr lang="en-US" sz="2904" spc="46">
                <a:solidFill>
                  <a:srgbClr val="6D5A35"/>
                </a:solidFill>
                <a:latin typeface="Hobo"/>
                <a:ea typeface="Hobo"/>
                <a:cs typeface="Hobo"/>
                <a:sym typeface="Hobo"/>
              </a:rPr>
              <a:t>πID_anggota,nama,no_induk,umur,status,jenis_kelamin(σID_anggota=′$ID_anggota′(anggota⋈anggota.no_induk=pengunjung.no_induk(pengunjung))</a:t>
            </a:r>
          </a:p>
          <a:p>
            <a:pPr algn="l">
              <a:lnSpc>
                <a:spcPts val="4065"/>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2394946" y="381539"/>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Query Processing</a:t>
            </a:r>
          </a:p>
        </p:txBody>
      </p:sp>
      <p:sp>
        <p:nvSpPr>
          <p:cNvPr name="TextBox 4" id="4"/>
          <p:cNvSpPr txBox="true"/>
          <p:nvPr/>
        </p:nvSpPr>
        <p:spPr>
          <a:xfrm rot="0">
            <a:off x="460609" y="421886"/>
            <a:ext cx="7123425" cy="2674425"/>
          </a:xfrm>
          <a:prstGeom prst="rect">
            <a:avLst/>
          </a:prstGeom>
        </p:spPr>
        <p:txBody>
          <a:bodyPr anchor="t" rtlCol="false" tIns="0" lIns="0" bIns="0" rIns="0">
            <a:spAutoFit/>
          </a:bodyPr>
          <a:lstStyle/>
          <a:p>
            <a:pPr algn="just">
              <a:lnSpc>
                <a:spcPts val="5365"/>
              </a:lnSpc>
              <a:spcBef>
                <a:spcPct val="0"/>
              </a:spcBef>
            </a:pPr>
          </a:p>
          <a:p>
            <a:pPr algn="just">
              <a:lnSpc>
                <a:spcPts val="5365"/>
              </a:lnSpc>
              <a:spcBef>
                <a:spcPct val="0"/>
              </a:spcBef>
            </a:pPr>
            <a:r>
              <a:rPr lang="en-US" sz="3832" spc="61">
                <a:solidFill>
                  <a:srgbClr val="6D5A35"/>
                </a:solidFill>
                <a:latin typeface="Hobo"/>
                <a:ea typeface="Hobo"/>
                <a:cs typeface="Hobo"/>
                <a:sym typeface="Hobo"/>
              </a:rPr>
              <a:t>4. Halaman Buku</a:t>
            </a:r>
          </a:p>
          <a:p>
            <a:pPr algn="just">
              <a:lnSpc>
                <a:spcPts val="5365"/>
              </a:lnSpc>
              <a:spcBef>
                <a:spcPct val="0"/>
              </a:spcBef>
            </a:pPr>
          </a:p>
          <a:p>
            <a:pPr algn="just">
              <a:lnSpc>
                <a:spcPts val="5365"/>
              </a:lnSpc>
              <a:spcBef>
                <a:spcPct val="0"/>
              </a:spcBef>
            </a:pPr>
          </a:p>
        </p:txBody>
      </p:sp>
      <p:sp>
        <p:nvSpPr>
          <p:cNvPr name="TextBox 5" id="5"/>
          <p:cNvSpPr txBox="true"/>
          <p:nvPr/>
        </p:nvSpPr>
        <p:spPr>
          <a:xfrm rot="0">
            <a:off x="478969" y="2313892"/>
            <a:ext cx="17330063" cy="5602065"/>
          </a:xfrm>
          <a:prstGeom prst="rect">
            <a:avLst/>
          </a:prstGeom>
        </p:spPr>
        <p:txBody>
          <a:bodyPr anchor="t" rtlCol="false" tIns="0" lIns="0" bIns="0" rIns="0">
            <a:spAutoFit/>
          </a:bodyPr>
          <a:lstStyle/>
          <a:p>
            <a:pPr algn="l">
              <a:lnSpc>
                <a:spcPts val="4065"/>
              </a:lnSpc>
            </a:pPr>
            <a:r>
              <a:rPr lang="en-US" sz="2904" spc="46">
                <a:solidFill>
                  <a:srgbClr val="6D5A35"/>
                </a:solidFill>
                <a:latin typeface="Hobo"/>
                <a:ea typeface="Hobo"/>
                <a:cs typeface="Hobo"/>
                <a:sym typeface="Hobo"/>
              </a:rPr>
              <a:t>-      Menampilkan Buku</a:t>
            </a:r>
          </a:p>
          <a:p>
            <a:pPr algn="l">
              <a:lnSpc>
                <a:spcPts val="4065"/>
              </a:lnSpc>
            </a:pPr>
          </a:p>
          <a:p>
            <a:pPr algn="l">
              <a:lnSpc>
                <a:spcPts val="4065"/>
              </a:lnSpc>
            </a:pPr>
            <a:r>
              <a:rPr lang="en-US" sz="2904" spc="46">
                <a:solidFill>
                  <a:srgbClr val="6D5A35"/>
                </a:solidFill>
                <a:latin typeface="Hobo"/>
                <a:ea typeface="Hobo"/>
                <a:cs typeface="Hobo"/>
                <a:sym typeface="Hobo"/>
              </a:rPr>
              <a:t>A. Query</a:t>
            </a:r>
          </a:p>
          <a:p>
            <a:pPr algn="l">
              <a:lnSpc>
                <a:spcPts val="4065"/>
              </a:lnSpc>
            </a:pPr>
            <a:r>
              <a:rPr lang="en-US" sz="2904" spc="46">
                <a:solidFill>
                  <a:srgbClr val="6D5A35"/>
                </a:solidFill>
                <a:latin typeface="Hobo"/>
                <a:ea typeface="Hobo"/>
                <a:cs typeface="Hobo"/>
                <a:sym typeface="Hobo"/>
              </a:rPr>
              <a:t>SELECT buku.no_buku, buku.judul, buku.tahun_terbit, penerbit.nama_penerbit, kategori.jenis FROM Buku JOIN Penerbit on buku.id_penerbit = penerbit.id_penerbit JOIN Kategori on buku.no_kategori = kategori.no_kategori;</a:t>
            </a:r>
          </a:p>
          <a:p>
            <a:pPr algn="l">
              <a:lnSpc>
                <a:spcPts val="4065"/>
              </a:lnSpc>
            </a:pPr>
          </a:p>
          <a:p>
            <a:pPr algn="l">
              <a:lnSpc>
                <a:spcPts val="4065"/>
              </a:lnSpc>
            </a:pPr>
            <a:r>
              <a:rPr lang="en-US" sz="2904" spc="46">
                <a:solidFill>
                  <a:srgbClr val="6D5A35"/>
                </a:solidFill>
                <a:latin typeface="Hobo"/>
                <a:ea typeface="Hobo"/>
                <a:cs typeface="Hobo"/>
                <a:sym typeface="Hobo"/>
              </a:rPr>
              <a:t>B. Relational Algebra</a:t>
            </a:r>
          </a:p>
          <a:p>
            <a:pPr algn="l">
              <a:lnSpc>
                <a:spcPts val="4065"/>
              </a:lnSpc>
            </a:pPr>
            <a:r>
              <a:rPr lang="en-US" sz="2904" spc="46">
                <a:solidFill>
                  <a:srgbClr val="6D5A35"/>
                </a:solidFill>
                <a:latin typeface="Hobo"/>
                <a:ea typeface="Hobo"/>
                <a:cs typeface="Hobo"/>
                <a:sym typeface="Hobo"/>
              </a:rPr>
              <a:t>πno_buku,judul,tahun_terbit,nama_penerbit,jenis((buku⋈buku.id_penerbit=penerbit.id_penerbit​penerbit)⋈buku.no_kategori=kategori.no_kategori​(kategori))</a:t>
            </a:r>
          </a:p>
          <a:p>
            <a:pPr algn="l">
              <a:lnSpc>
                <a:spcPts val="4065"/>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2394946" y="381539"/>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Query Processing</a:t>
            </a:r>
          </a:p>
        </p:txBody>
      </p:sp>
      <p:sp>
        <p:nvSpPr>
          <p:cNvPr name="TextBox 4" id="4"/>
          <p:cNvSpPr txBox="true"/>
          <p:nvPr/>
        </p:nvSpPr>
        <p:spPr>
          <a:xfrm rot="0">
            <a:off x="460609" y="421886"/>
            <a:ext cx="7123425" cy="2674425"/>
          </a:xfrm>
          <a:prstGeom prst="rect">
            <a:avLst/>
          </a:prstGeom>
        </p:spPr>
        <p:txBody>
          <a:bodyPr anchor="t" rtlCol="false" tIns="0" lIns="0" bIns="0" rIns="0">
            <a:spAutoFit/>
          </a:bodyPr>
          <a:lstStyle/>
          <a:p>
            <a:pPr algn="just">
              <a:lnSpc>
                <a:spcPts val="5365"/>
              </a:lnSpc>
              <a:spcBef>
                <a:spcPct val="0"/>
              </a:spcBef>
            </a:pPr>
          </a:p>
          <a:p>
            <a:pPr algn="just">
              <a:lnSpc>
                <a:spcPts val="5365"/>
              </a:lnSpc>
              <a:spcBef>
                <a:spcPct val="0"/>
              </a:spcBef>
            </a:pPr>
            <a:r>
              <a:rPr lang="en-US" sz="3832" spc="61">
                <a:solidFill>
                  <a:srgbClr val="6D5A35"/>
                </a:solidFill>
                <a:latin typeface="Hobo"/>
                <a:ea typeface="Hobo"/>
                <a:cs typeface="Hobo"/>
                <a:sym typeface="Hobo"/>
              </a:rPr>
              <a:t>4. Halaman Buku</a:t>
            </a:r>
          </a:p>
          <a:p>
            <a:pPr algn="just">
              <a:lnSpc>
                <a:spcPts val="5365"/>
              </a:lnSpc>
              <a:spcBef>
                <a:spcPct val="0"/>
              </a:spcBef>
            </a:pPr>
          </a:p>
          <a:p>
            <a:pPr algn="just">
              <a:lnSpc>
                <a:spcPts val="5365"/>
              </a:lnSpc>
              <a:spcBef>
                <a:spcPct val="0"/>
              </a:spcBef>
            </a:pPr>
          </a:p>
        </p:txBody>
      </p:sp>
      <p:sp>
        <p:nvSpPr>
          <p:cNvPr name="TextBox 5" id="5"/>
          <p:cNvSpPr txBox="true"/>
          <p:nvPr/>
        </p:nvSpPr>
        <p:spPr>
          <a:xfrm rot="0">
            <a:off x="460609" y="1990329"/>
            <a:ext cx="17827391" cy="4700770"/>
          </a:xfrm>
          <a:prstGeom prst="rect">
            <a:avLst/>
          </a:prstGeom>
        </p:spPr>
        <p:txBody>
          <a:bodyPr anchor="t" rtlCol="false" tIns="0" lIns="0" bIns="0" rIns="0">
            <a:spAutoFit/>
          </a:bodyPr>
          <a:lstStyle/>
          <a:p>
            <a:pPr algn="l">
              <a:lnSpc>
                <a:spcPts val="4182"/>
              </a:lnSpc>
            </a:pPr>
            <a:r>
              <a:rPr lang="en-US" sz="2987" spc="47">
                <a:solidFill>
                  <a:srgbClr val="6D5A35"/>
                </a:solidFill>
                <a:latin typeface="Hobo"/>
                <a:ea typeface="Hobo"/>
                <a:cs typeface="Hobo"/>
                <a:sym typeface="Hobo"/>
              </a:rPr>
              <a:t>- Mencari Buku</a:t>
            </a:r>
          </a:p>
          <a:p>
            <a:pPr algn="l">
              <a:lnSpc>
                <a:spcPts val="4182"/>
              </a:lnSpc>
            </a:pPr>
          </a:p>
          <a:p>
            <a:pPr algn="l">
              <a:lnSpc>
                <a:spcPts val="4182"/>
              </a:lnSpc>
            </a:pPr>
            <a:r>
              <a:rPr lang="en-US" sz="2987" spc="47">
                <a:solidFill>
                  <a:srgbClr val="6D5A35"/>
                </a:solidFill>
                <a:latin typeface="Hobo"/>
                <a:ea typeface="Hobo"/>
                <a:cs typeface="Hobo"/>
                <a:sym typeface="Hobo"/>
              </a:rPr>
              <a:t>A. Query</a:t>
            </a:r>
          </a:p>
          <a:p>
            <a:pPr algn="l">
              <a:lnSpc>
                <a:spcPts val="4182"/>
              </a:lnSpc>
            </a:pPr>
            <a:r>
              <a:rPr lang="en-US" sz="2987" spc="47">
                <a:solidFill>
                  <a:srgbClr val="6D5A35"/>
                </a:solidFill>
                <a:latin typeface="Hobo"/>
                <a:ea typeface="Hobo"/>
                <a:cs typeface="Hobo"/>
                <a:sym typeface="Hobo"/>
              </a:rPr>
              <a:t>SELECT judul FROM buku WHERE judul = ‘$judul’;</a:t>
            </a:r>
          </a:p>
          <a:p>
            <a:pPr algn="l">
              <a:lnSpc>
                <a:spcPts val="4182"/>
              </a:lnSpc>
            </a:pPr>
          </a:p>
          <a:p>
            <a:pPr algn="l">
              <a:lnSpc>
                <a:spcPts val="4182"/>
              </a:lnSpc>
            </a:pPr>
            <a:r>
              <a:rPr lang="en-US" sz="2987" spc="47">
                <a:solidFill>
                  <a:srgbClr val="6D5A35"/>
                </a:solidFill>
                <a:latin typeface="Hobo"/>
                <a:ea typeface="Hobo"/>
                <a:cs typeface="Hobo"/>
                <a:sym typeface="Hobo"/>
              </a:rPr>
              <a:t>B.Relational Algebra</a:t>
            </a:r>
          </a:p>
          <a:p>
            <a:pPr algn="l">
              <a:lnSpc>
                <a:spcPts val="4182"/>
              </a:lnSpc>
            </a:pPr>
            <a:r>
              <a:rPr lang="en-US" sz="2987" spc="47">
                <a:solidFill>
                  <a:srgbClr val="6D5A35"/>
                </a:solidFill>
                <a:latin typeface="Hobo"/>
                <a:ea typeface="Hobo"/>
                <a:cs typeface="Hobo"/>
                <a:sym typeface="Hobo"/>
              </a:rPr>
              <a:t>πjudul​(σjudul=′$judul′​(buku))</a:t>
            </a:r>
          </a:p>
          <a:p>
            <a:pPr algn="l">
              <a:lnSpc>
                <a:spcPts val="4182"/>
              </a:lnSpc>
            </a:pPr>
          </a:p>
          <a:p>
            <a:pPr algn="l">
              <a:lnSpc>
                <a:spcPts val="4182"/>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2394946" y="381539"/>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Query Processing</a:t>
            </a:r>
          </a:p>
        </p:txBody>
      </p:sp>
      <p:sp>
        <p:nvSpPr>
          <p:cNvPr name="TextBox 4" id="4"/>
          <p:cNvSpPr txBox="true"/>
          <p:nvPr/>
        </p:nvSpPr>
        <p:spPr>
          <a:xfrm rot="0">
            <a:off x="460609" y="421886"/>
            <a:ext cx="7123425" cy="2674425"/>
          </a:xfrm>
          <a:prstGeom prst="rect">
            <a:avLst/>
          </a:prstGeom>
        </p:spPr>
        <p:txBody>
          <a:bodyPr anchor="t" rtlCol="false" tIns="0" lIns="0" bIns="0" rIns="0">
            <a:spAutoFit/>
          </a:bodyPr>
          <a:lstStyle/>
          <a:p>
            <a:pPr algn="just">
              <a:lnSpc>
                <a:spcPts val="5365"/>
              </a:lnSpc>
              <a:spcBef>
                <a:spcPct val="0"/>
              </a:spcBef>
            </a:pPr>
          </a:p>
          <a:p>
            <a:pPr algn="just">
              <a:lnSpc>
                <a:spcPts val="5365"/>
              </a:lnSpc>
              <a:spcBef>
                <a:spcPct val="0"/>
              </a:spcBef>
            </a:pPr>
            <a:r>
              <a:rPr lang="en-US" sz="3832" spc="61">
                <a:solidFill>
                  <a:srgbClr val="6D5A35"/>
                </a:solidFill>
                <a:latin typeface="Hobo"/>
                <a:ea typeface="Hobo"/>
                <a:cs typeface="Hobo"/>
                <a:sym typeface="Hobo"/>
              </a:rPr>
              <a:t>5. Halaman Peminjaman</a:t>
            </a:r>
          </a:p>
          <a:p>
            <a:pPr algn="just">
              <a:lnSpc>
                <a:spcPts val="5365"/>
              </a:lnSpc>
              <a:spcBef>
                <a:spcPct val="0"/>
              </a:spcBef>
            </a:pPr>
          </a:p>
          <a:p>
            <a:pPr algn="just">
              <a:lnSpc>
                <a:spcPts val="5365"/>
              </a:lnSpc>
              <a:spcBef>
                <a:spcPct val="0"/>
              </a:spcBef>
            </a:pPr>
          </a:p>
        </p:txBody>
      </p:sp>
      <p:sp>
        <p:nvSpPr>
          <p:cNvPr name="TextBox 5" id="5"/>
          <p:cNvSpPr txBox="true"/>
          <p:nvPr/>
        </p:nvSpPr>
        <p:spPr>
          <a:xfrm rot="0">
            <a:off x="460609" y="1990329"/>
            <a:ext cx="17827391" cy="4790776"/>
          </a:xfrm>
          <a:prstGeom prst="rect">
            <a:avLst/>
          </a:prstGeom>
        </p:spPr>
        <p:txBody>
          <a:bodyPr anchor="t" rtlCol="false" tIns="0" lIns="0" bIns="0" rIns="0">
            <a:spAutoFit/>
          </a:bodyPr>
          <a:lstStyle/>
          <a:p>
            <a:pPr algn="l">
              <a:lnSpc>
                <a:spcPts val="3477"/>
              </a:lnSpc>
            </a:pPr>
            <a:r>
              <a:rPr lang="en-US" sz="2484" spc="39">
                <a:solidFill>
                  <a:srgbClr val="6D5A35"/>
                </a:solidFill>
                <a:latin typeface="Hobo"/>
                <a:ea typeface="Hobo"/>
                <a:cs typeface="Hobo"/>
                <a:sym typeface="Hobo"/>
              </a:rPr>
              <a:t>-Menampilkan Peminjaman</a:t>
            </a:r>
          </a:p>
          <a:p>
            <a:pPr algn="l">
              <a:lnSpc>
                <a:spcPts val="3477"/>
              </a:lnSpc>
            </a:pPr>
          </a:p>
          <a:p>
            <a:pPr algn="l">
              <a:lnSpc>
                <a:spcPts val="3477"/>
              </a:lnSpc>
            </a:pPr>
            <a:r>
              <a:rPr lang="en-US" sz="2484" spc="39">
                <a:solidFill>
                  <a:srgbClr val="6D5A35"/>
                </a:solidFill>
                <a:latin typeface="Hobo"/>
                <a:ea typeface="Hobo"/>
                <a:cs typeface="Hobo"/>
                <a:sym typeface="Hobo"/>
              </a:rPr>
              <a:t>A. Query</a:t>
            </a:r>
          </a:p>
          <a:p>
            <a:pPr algn="l">
              <a:lnSpc>
                <a:spcPts val="3477"/>
              </a:lnSpc>
            </a:pPr>
            <a:r>
              <a:rPr lang="en-US" sz="2484" spc="39">
                <a:solidFill>
                  <a:srgbClr val="6D5A35"/>
                </a:solidFill>
                <a:latin typeface="Hobo"/>
                <a:ea typeface="Hobo"/>
                <a:cs typeface="Hobo"/>
                <a:sym typeface="Hobo"/>
              </a:rPr>
              <a:t>1.   SELECT peminjaman.ID_peminjaman, peminjaman.tanggal_pinjam, peminjaman.tanggal_kembali, peminjaman.tarif_denda, peminjaman.keterangan_denda, buku.judul_buku FROM peminjaman JOIN buku ON peminjaman.no_buku = buku.no_buku WHERE peminjaman.ID_peminjaman = '$ID_peminjaman';</a:t>
            </a:r>
          </a:p>
          <a:p>
            <a:pPr algn="l">
              <a:lnSpc>
                <a:spcPts val="3477"/>
              </a:lnSpc>
            </a:pPr>
          </a:p>
          <a:p>
            <a:pPr algn="l">
              <a:lnSpc>
                <a:spcPts val="3477"/>
              </a:lnSpc>
            </a:pPr>
            <a:r>
              <a:rPr lang="en-US" sz="2484" spc="39">
                <a:solidFill>
                  <a:srgbClr val="6D5A35"/>
                </a:solidFill>
                <a:latin typeface="Hobo"/>
                <a:ea typeface="Hobo"/>
                <a:cs typeface="Hobo"/>
                <a:sym typeface="Hobo"/>
              </a:rPr>
              <a:t>B. Relational Algebra</a:t>
            </a:r>
          </a:p>
          <a:p>
            <a:pPr algn="l">
              <a:lnSpc>
                <a:spcPts val="3477"/>
              </a:lnSpc>
            </a:pPr>
            <a:r>
              <a:rPr lang="en-US" sz="2484" spc="39">
                <a:solidFill>
                  <a:srgbClr val="6D5A35"/>
                </a:solidFill>
                <a:latin typeface="Hobo"/>
                <a:ea typeface="Hobo"/>
                <a:cs typeface="Hobo"/>
                <a:sym typeface="Hobo"/>
              </a:rPr>
              <a:t>πID_peminjaman, tanggal_pinjam, tanggal_kembali, tarif_denda, keterangan_denda,judul_buku​(σID_peminjaman=′$ID_peminjaman′​(peminjaman⋈peminjaman.no_buku=buku.no_buku(​buku))</a:t>
            </a:r>
          </a:p>
          <a:p>
            <a:pPr algn="l">
              <a:lnSpc>
                <a:spcPts val="3477"/>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2253051" y="863057"/>
            <a:ext cx="13988411"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Tujuan</a:t>
            </a:r>
          </a:p>
        </p:txBody>
      </p:sp>
      <p:sp>
        <p:nvSpPr>
          <p:cNvPr name="TextBox 4" id="4"/>
          <p:cNvSpPr txBox="true"/>
          <p:nvPr/>
        </p:nvSpPr>
        <p:spPr>
          <a:xfrm rot="0">
            <a:off x="1028700" y="1898796"/>
            <a:ext cx="16556812" cy="6327483"/>
          </a:xfrm>
          <a:prstGeom prst="rect">
            <a:avLst/>
          </a:prstGeom>
        </p:spPr>
        <p:txBody>
          <a:bodyPr anchor="t" rtlCol="false" tIns="0" lIns="0" bIns="0" rIns="0">
            <a:spAutoFit/>
          </a:bodyPr>
          <a:lstStyle/>
          <a:p>
            <a:pPr algn="ctr">
              <a:lnSpc>
                <a:spcPts val="4133"/>
              </a:lnSpc>
            </a:pPr>
          </a:p>
          <a:p>
            <a:pPr algn="ctr">
              <a:lnSpc>
                <a:spcPts val="4133"/>
              </a:lnSpc>
            </a:pPr>
            <a:r>
              <a:rPr lang="en-US" sz="2701" spc="283">
                <a:solidFill>
                  <a:srgbClr val="6D5A35"/>
                </a:solidFill>
                <a:latin typeface="Agrandir"/>
                <a:ea typeface="Agrandir"/>
                <a:cs typeface="Agrandir"/>
                <a:sym typeface="Agrandir"/>
              </a:rPr>
              <a:t>1.Mempermudah mahasiswa dan dosen dalam mencari, melihat peminjaman dan pengembalian buku secara online tanpa harus datang langsung ke perpustakaan.</a:t>
            </a:r>
          </a:p>
          <a:p>
            <a:pPr algn="ctr">
              <a:lnSpc>
                <a:spcPts val="4133"/>
              </a:lnSpc>
            </a:pPr>
          </a:p>
          <a:p>
            <a:pPr algn="ctr">
              <a:lnSpc>
                <a:spcPts val="4133"/>
              </a:lnSpc>
            </a:pPr>
            <a:r>
              <a:rPr lang="en-US" sz="2701" spc="283">
                <a:solidFill>
                  <a:srgbClr val="6D5A35"/>
                </a:solidFill>
                <a:latin typeface="Agrandir"/>
                <a:ea typeface="Agrandir"/>
                <a:cs typeface="Agrandir"/>
                <a:sym typeface="Agrandir"/>
              </a:rPr>
              <a:t>2.Mempermudah admin dalam mencari, menambahkan, menghapus, memperbarui data buku, peminjaman, pengembalian, data pengguna, serta memastikan bahwa semua informasi di perpustakaan terupdate dan tersedia secara real-time.</a:t>
            </a:r>
          </a:p>
          <a:p>
            <a:pPr algn="ctr">
              <a:lnSpc>
                <a:spcPts val="4133"/>
              </a:lnSpc>
            </a:pPr>
          </a:p>
          <a:p>
            <a:pPr algn="ctr">
              <a:lnSpc>
                <a:spcPts val="4133"/>
              </a:lnSpc>
            </a:pPr>
            <a:r>
              <a:rPr lang="en-US" sz="2701" spc="283">
                <a:solidFill>
                  <a:srgbClr val="6D5A35"/>
                </a:solidFill>
                <a:latin typeface="Agrandir"/>
                <a:ea typeface="Agrandir"/>
                <a:cs typeface="Agrandir"/>
                <a:sym typeface="Agrandir"/>
              </a:rPr>
              <a:t>3</a:t>
            </a:r>
            <a:r>
              <a:rPr lang="en-US" sz="2701" spc="283">
                <a:solidFill>
                  <a:srgbClr val="6D5A35"/>
                </a:solidFill>
                <a:latin typeface="Agrandir"/>
                <a:ea typeface="Agrandir"/>
                <a:cs typeface="Agrandir"/>
                <a:sym typeface="Agrandir"/>
              </a:rPr>
              <a:t>.Mengurangi potensi kesalahan manual bagi admin dalam mengelola data perpustakaan, sehingga meminimalkan ketidakakuratan informasi terkait ketersediaan buku.</a:t>
            </a:r>
          </a:p>
          <a:p>
            <a:pPr algn="ctr">
              <a:lnSpc>
                <a:spcPts val="4133"/>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2394946" y="381539"/>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Query Processing</a:t>
            </a:r>
          </a:p>
        </p:txBody>
      </p:sp>
      <p:sp>
        <p:nvSpPr>
          <p:cNvPr name="TextBox 4" id="4"/>
          <p:cNvSpPr txBox="true"/>
          <p:nvPr/>
        </p:nvSpPr>
        <p:spPr>
          <a:xfrm rot="0">
            <a:off x="460609" y="421886"/>
            <a:ext cx="7123425" cy="2674425"/>
          </a:xfrm>
          <a:prstGeom prst="rect">
            <a:avLst/>
          </a:prstGeom>
        </p:spPr>
        <p:txBody>
          <a:bodyPr anchor="t" rtlCol="false" tIns="0" lIns="0" bIns="0" rIns="0">
            <a:spAutoFit/>
          </a:bodyPr>
          <a:lstStyle/>
          <a:p>
            <a:pPr algn="just">
              <a:lnSpc>
                <a:spcPts val="5365"/>
              </a:lnSpc>
              <a:spcBef>
                <a:spcPct val="0"/>
              </a:spcBef>
            </a:pPr>
          </a:p>
          <a:p>
            <a:pPr algn="just">
              <a:lnSpc>
                <a:spcPts val="5365"/>
              </a:lnSpc>
              <a:spcBef>
                <a:spcPct val="0"/>
              </a:spcBef>
            </a:pPr>
            <a:r>
              <a:rPr lang="en-US" sz="3832" spc="61">
                <a:solidFill>
                  <a:srgbClr val="6D5A35"/>
                </a:solidFill>
                <a:latin typeface="Hobo"/>
                <a:ea typeface="Hobo"/>
                <a:cs typeface="Hobo"/>
                <a:sym typeface="Hobo"/>
              </a:rPr>
              <a:t>5. Halaman Peminjaman</a:t>
            </a:r>
          </a:p>
          <a:p>
            <a:pPr algn="just">
              <a:lnSpc>
                <a:spcPts val="5365"/>
              </a:lnSpc>
              <a:spcBef>
                <a:spcPct val="0"/>
              </a:spcBef>
            </a:pPr>
          </a:p>
          <a:p>
            <a:pPr algn="just">
              <a:lnSpc>
                <a:spcPts val="5365"/>
              </a:lnSpc>
              <a:spcBef>
                <a:spcPct val="0"/>
              </a:spcBef>
            </a:pPr>
          </a:p>
        </p:txBody>
      </p:sp>
      <p:sp>
        <p:nvSpPr>
          <p:cNvPr name="TextBox 5" id="5"/>
          <p:cNvSpPr txBox="true"/>
          <p:nvPr/>
        </p:nvSpPr>
        <p:spPr>
          <a:xfrm rot="0">
            <a:off x="460609" y="1990329"/>
            <a:ext cx="17827391" cy="4353844"/>
          </a:xfrm>
          <a:prstGeom prst="rect">
            <a:avLst/>
          </a:prstGeom>
        </p:spPr>
        <p:txBody>
          <a:bodyPr anchor="t" rtlCol="false" tIns="0" lIns="0" bIns="0" rIns="0">
            <a:spAutoFit/>
          </a:bodyPr>
          <a:lstStyle/>
          <a:p>
            <a:pPr algn="l">
              <a:lnSpc>
                <a:spcPts val="3477"/>
              </a:lnSpc>
            </a:pPr>
            <a:r>
              <a:rPr lang="en-US" sz="2484" spc="39">
                <a:solidFill>
                  <a:srgbClr val="6D5A35"/>
                </a:solidFill>
                <a:latin typeface="Hobo"/>
                <a:ea typeface="Hobo"/>
                <a:cs typeface="Hobo"/>
                <a:sym typeface="Hobo"/>
              </a:rPr>
              <a:t>-Mencari Peminjaman</a:t>
            </a:r>
          </a:p>
          <a:p>
            <a:pPr algn="l">
              <a:lnSpc>
                <a:spcPts val="3477"/>
              </a:lnSpc>
            </a:pPr>
          </a:p>
          <a:p>
            <a:pPr algn="l">
              <a:lnSpc>
                <a:spcPts val="3477"/>
              </a:lnSpc>
            </a:pPr>
            <a:r>
              <a:rPr lang="en-US" sz="2484" spc="39">
                <a:solidFill>
                  <a:srgbClr val="6D5A35"/>
                </a:solidFill>
                <a:latin typeface="Hobo"/>
                <a:ea typeface="Hobo"/>
                <a:cs typeface="Hobo"/>
                <a:sym typeface="Hobo"/>
              </a:rPr>
              <a:t>A.  Query</a:t>
            </a:r>
          </a:p>
          <a:p>
            <a:pPr algn="l">
              <a:lnSpc>
                <a:spcPts val="3477"/>
              </a:lnSpc>
            </a:pPr>
            <a:r>
              <a:rPr lang="en-US" sz="2484" spc="39">
                <a:solidFill>
                  <a:srgbClr val="6D5A35"/>
                </a:solidFill>
                <a:latin typeface="Hobo"/>
                <a:ea typeface="Hobo"/>
                <a:cs typeface="Hobo"/>
                <a:sym typeface="Hobo"/>
              </a:rPr>
              <a:t>SELECT ID_peminjaman FROM peminjaman WHERE tanggal_pinjam = '$tanggal_pinjam' AND tanggal_kembali = '$tanggal_kembali';</a:t>
            </a:r>
          </a:p>
          <a:p>
            <a:pPr algn="l">
              <a:lnSpc>
                <a:spcPts val="3477"/>
              </a:lnSpc>
            </a:pPr>
          </a:p>
          <a:p>
            <a:pPr algn="l">
              <a:lnSpc>
                <a:spcPts val="3477"/>
              </a:lnSpc>
            </a:pPr>
            <a:r>
              <a:rPr lang="en-US" sz="2484" spc="39">
                <a:solidFill>
                  <a:srgbClr val="6D5A35"/>
                </a:solidFill>
                <a:latin typeface="Hobo"/>
                <a:ea typeface="Hobo"/>
                <a:cs typeface="Hobo"/>
                <a:sym typeface="Hobo"/>
              </a:rPr>
              <a:t>B.Relational Algebra</a:t>
            </a:r>
          </a:p>
          <a:p>
            <a:pPr algn="l">
              <a:lnSpc>
                <a:spcPts val="3477"/>
              </a:lnSpc>
            </a:pPr>
            <a:r>
              <a:rPr lang="en-US" sz="2484" spc="39">
                <a:solidFill>
                  <a:srgbClr val="6D5A35"/>
                </a:solidFill>
                <a:latin typeface="Hobo"/>
                <a:ea typeface="Hobo"/>
                <a:cs typeface="Hobo"/>
                <a:sym typeface="Hobo"/>
              </a:rPr>
              <a:t>πID_peminjaman(σtanggal_pinjam=′$tanggal_pinjam′∧tanggal_kembali=′$tanggal_kembali′(peminjaman))πjudul(σbuku.judul=temp.judul∧buku.judul=′$judul′​(buku×temp))</a:t>
            </a:r>
          </a:p>
          <a:p>
            <a:pPr algn="l">
              <a:lnSpc>
                <a:spcPts val="3477"/>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2394946" y="381539"/>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Query Processing</a:t>
            </a:r>
          </a:p>
        </p:txBody>
      </p:sp>
      <p:sp>
        <p:nvSpPr>
          <p:cNvPr name="TextBox 4" id="4"/>
          <p:cNvSpPr txBox="true"/>
          <p:nvPr/>
        </p:nvSpPr>
        <p:spPr>
          <a:xfrm rot="0">
            <a:off x="460609" y="421886"/>
            <a:ext cx="7123425" cy="2674425"/>
          </a:xfrm>
          <a:prstGeom prst="rect">
            <a:avLst/>
          </a:prstGeom>
        </p:spPr>
        <p:txBody>
          <a:bodyPr anchor="t" rtlCol="false" tIns="0" lIns="0" bIns="0" rIns="0">
            <a:spAutoFit/>
          </a:bodyPr>
          <a:lstStyle/>
          <a:p>
            <a:pPr algn="just">
              <a:lnSpc>
                <a:spcPts val="5365"/>
              </a:lnSpc>
              <a:spcBef>
                <a:spcPct val="0"/>
              </a:spcBef>
            </a:pPr>
          </a:p>
          <a:p>
            <a:pPr algn="just">
              <a:lnSpc>
                <a:spcPts val="5365"/>
              </a:lnSpc>
              <a:spcBef>
                <a:spcPct val="0"/>
              </a:spcBef>
            </a:pPr>
            <a:r>
              <a:rPr lang="en-US" sz="3832" spc="61">
                <a:solidFill>
                  <a:srgbClr val="6D5A35"/>
                </a:solidFill>
                <a:latin typeface="Hobo"/>
                <a:ea typeface="Hobo"/>
                <a:cs typeface="Hobo"/>
                <a:sym typeface="Hobo"/>
              </a:rPr>
              <a:t>5. Halaman Peminjaman</a:t>
            </a:r>
          </a:p>
          <a:p>
            <a:pPr algn="just">
              <a:lnSpc>
                <a:spcPts val="5365"/>
              </a:lnSpc>
              <a:spcBef>
                <a:spcPct val="0"/>
              </a:spcBef>
            </a:pPr>
          </a:p>
          <a:p>
            <a:pPr algn="just">
              <a:lnSpc>
                <a:spcPts val="5365"/>
              </a:lnSpc>
              <a:spcBef>
                <a:spcPct val="0"/>
              </a:spcBef>
            </a:pPr>
          </a:p>
        </p:txBody>
      </p:sp>
      <p:sp>
        <p:nvSpPr>
          <p:cNvPr name="TextBox 5" id="5"/>
          <p:cNvSpPr txBox="true"/>
          <p:nvPr/>
        </p:nvSpPr>
        <p:spPr>
          <a:xfrm rot="0">
            <a:off x="460609" y="1744811"/>
            <a:ext cx="17827391" cy="6538503"/>
          </a:xfrm>
          <a:prstGeom prst="rect">
            <a:avLst/>
          </a:prstGeom>
        </p:spPr>
        <p:txBody>
          <a:bodyPr anchor="t" rtlCol="false" tIns="0" lIns="0" bIns="0" rIns="0">
            <a:spAutoFit/>
          </a:bodyPr>
          <a:lstStyle/>
          <a:p>
            <a:pPr algn="l">
              <a:lnSpc>
                <a:spcPts val="3477"/>
              </a:lnSpc>
            </a:pPr>
            <a:r>
              <a:rPr lang="en-US" sz="2484" spc="39">
                <a:solidFill>
                  <a:srgbClr val="6D5A35"/>
                </a:solidFill>
                <a:latin typeface="Hobo"/>
                <a:ea typeface="Hobo"/>
                <a:cs typeface="Hobo"/>
                <a:sym typeface="Hobo"/>
              </a:rPr>
              <a:t>-Mengupdate Peminjaman</a:t>
            </a:r>
          </a:p>
          <a:p>
            <a:pPr algn="l">
              <a:lnSpc>
                <a:spcPts val="3477"/>
              </a:lnSpc>
            </a:pPr>
          </a:p>
          <a:p>
            <a:pPr algn="l">
              <a:lnSpc>
                <a:spcPts val="3477"/>
              </a:lnSpc>
            </a:pPr>
            <a:r>
              <a:rPr lang="en-US" sz="2484" spc="39">
                <a:solidFill>
                  <a:srgbClr val="6D5A35"/>
                </a:solidFill>
                <a:latin typeface="Hobo"/>
                <a:ea typeface="Hobo"/>
                <a:cs typeface="Hobo"/>
                <a:sym typeface="Hobo"/>
              </a:rPr>
              <a:t>A. Query</a:t>
            </a:r>
          </a:p>
          <a:p>
            <a:pPr algn="l">
              <a:lnSpc>
                <a:spcPts val="3477"/>
              </a:lnSpc>
            </a:pPr>
            <a:r>
              <a:rPr lang="en-US" sz="2484" spc="39">
                <a:solidFill>
                  <a:srgbClr val="6D5A35"/>
                </a:solidFill>
                <a:latin typeface="Hobo"/>
                <a:ea typeface="Hobo"/>
                <a:cs typeface="Hobo"/>
                <a:sym typeface="Hobo"/>
              </a:rPr>
              <a:t>START TRANSACTION; </a:t>
            </a:r>
          </a:p>
          <a:p>
            <a:pPr algn="l">
              <a:lnSpc>
                <a:spcPts val="3477"/>
              </a:lnSpc>
            </a:pPr>
            <a:r>
              <a:rPr lang="en-US" sz="2484" spc="39">
                <a:solidFill>
                  <a:srgbClr val="6D5A35"/>
                </a:solidFill>
                <a:latin typeface="Hobo"/>
                <a:ea typeface="Hobo"/>
                <a:cs typeface="Hobo"/>
                <a:sym typeface="Hobo"/>
              </a:rPr>
              <a:t>UPDATE peminjaman SET tanggal_pinjam = ' $tanggal_ pinjam ', tanggal_kembali = '$tanggal_kembali ', WHERE ID_peminjaman = ‘$ID_peminjaman'; </a:t>
            </a:r>
          </a:p>
          <a:p>
            <a:pPr algn="l">
              <a:lnSpc>
                <a:spcPts val="3477"/>
              </a:lnSpc>
            </a:pPr>
            <a:r>
              <a:rPr lang="en-US" sz="2484" spc="39">
                <a:solidFill>
                  <a:srgbClr val="6D5A35"/>
                </a:solidFill>
                <a:latin typeface="Hobo"/>
                <a:ea typeface="Hobo"/>
                <a:cs typeface="Hobo"/>
                <a:sym typeface="Hobo"/>
              </a:rPr>
              <a:t>COMMIT;</a:t>
            </a:r>
          </a:p>
          <a:p>
            <a:pPr algn="l">
              <a:lnSpc>
                <a:spcPts val="3477"/>
              </a:lnSpc>
            </a:pPr>
          </a:p>
          <a:p>
            <a:pPr algn="l">
              <a:lnSpc>
                <a:spcPts val="3477"/>
              </a:lnSpc>
            </a:pPr>
            <a:r>
              <a:rPr lang="en-US" sz="2484" spc="39">
                <a:solidFill>
                  <a:srgbClr val="6D5A35"/>
                </a:solidFill>
                <a:latin typeface="Hobo"/>
                <a:ea typeface="Hobo"/>
                <a:cs typeface="Hobo"/>
                <a:sym typeface="Hobo"/>
              </a:rPr>
              <a:t>B</a:t>
            </a:r>
            <a:r>
              <a:rPr lang="en-US" sz="2484" spc="39">
                <a:solidFill>
                  <a:srgbClr val="6D5A35"/>
                </a:solidFill>
                <a:latin typeface="Hobo"/>
                <a:ea typeface="Hobo"/>
                <a:cs typeface="Hobo"/>
                <a:sym typeface="Hobo"/>
              </a:rPr>
              <a:t>. Relational Algebra</a:t>
            </a:r>
          </a:p>
          <a:p>
            <a:pPr algn="l">
              <a:lnSpc>
                <a:spcPts val="3477"/>
              </a:lnSpc>
            </a:pPr>
            <a:r>
              <a:rPr lang="en-US" sz="2484" spc="39">
                <a:solidFill>
                  <a:srgbClr val="6D5A35"/>
                </a:solidFill>
                <a:latin typeface="Hobo"/>
                <a:ea typeface="Hobo"/>
                <a:cs typeface="Hobo"/>
                <a:sym typeface="Hobo"/>
              </a:rPr>
              <a:t>R1 ← τtanggal_pinjam=‘$tanggal_pinjam’, tanggal_kembali=‘$tanggal_kembali’(σID_peminjaman=‘$ID_peminjaman’ (peminjaman))</a:t>
            </a:r>
          </a:p>
          <a:p>
            <a:pPr algn="l">
              <a:lnSpc>
                <a:spcPts val="3477"/>
              </a:lnSpc>
            </a:pPr>
            <a:r>
              <a:rPr lang="en-US" sz="2484" spc="39">
                <a:solidFill>
                  <a:srgbClr val="6D5A35"/>
                </a:solidFill>
                <a:latin typeface="Hobo"/>
                <a:ea typeface="Hobo"/>
                <a:cs typeface="Hobo"/>
                <a:sym typeface="Hobo"/>
              </a:rPr>
              <a:t>R2 ← ΠID_peminjaman, tanggal_pinjam, tanggal_kembali(R1)</a:t>
            </a:r>
          </a:p>
          <a:p>
            <a:pPr algn="l">
              <a:lnSpc>
                <a:spcPts val="3477"/>
              </a:lnSpc>
            </a:pPr>
            <a:r>
              <a:rPr lang="en-US" sz="2484" spc="39">
                <a:solidFill>
                  <a:srgbClr val="6D5A35"/>
                </a:solidFill>
                <a:latin typeface="Hobo"/>
                <a:ea typeface="Hobo"/>
                <a:cs typeface="Hobo"/>
                <a:sym typeface="Hobo"/>
              </a:rPr>
              <a:t>peminjaman ← R2</a:t>
            </a:r>
          </a:p>
          <a:p>
            <a:pPr algn="l">
              <a:lnSpc>
                <a:spcPts val="3477"/>
              </a:lnSpc>
            </a:pPr>
          </a:p>
          <a:p>
            <a:pPr algn="l">
              <a:lnSpc>
                <a:spcPts val="3477"/>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2394946" y="381539"/>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Query Processing</a:t>
            </a:r>
          </a:p>
        </p:txBody>
      </p:sp>
      <p:sp>
        <p:nvSpPr>
          <p:cNvPr name="TextBox 4" id="4"/>
          <p:cNvSpPr txBox="true"/>
          <p:nvPr/>
        </p:nvSpPr>
        <p:spPr>
          <a:xfrm rot="0">
            <a:off x="460609" y="421886"/>
            <a:ext cx="7123425" cy="2674425"/>
          </a:xfrm>
          <a:prstGeom prst="rect">
            <a:avLst/>
          </a:prstGeom>
        </p:spPr>
        <p:txBody>
          <a:bodyPr anchor="t" rtlCol="false" tIns="0" lIns="0" bIns="0" rIns="0">
            <a:spAutoFit/>
          </a:bodyPr>
          <a:lstStyle/>
          <a:p>
            <a:pPr algn="just">
              <a:lnSpc>
                <a:spcPts val="5365"/>
              </a:lnSpc>
              <a:spcBef>
                <a:spcPct val="0"/>
              </a:spcBef>
            </a:pPr>
          </a:p>
          <a:p>
            <a:pPr algn="just">
              <a:lnSpc>
                <a:spcPts val="5365"/>
              </a:lnSpc>
              <a:spcBef>
                <a:spcPct val="0"/>
              </a:spcBef>
            </a:pPr>
            <a:r>
              <a:rPr lang="en-US" sz="3832" spc="61">
                <a:solidFill>
                  <a:srgbClr val="6D5A35"/>
                </a:solidFill>
                <a:latin typeface="Hobo"/>
                <a:ea typeface="Hobo"/>
                <a:cs typeface="Hobo"/>
                <a:sym typeface="Hobo"/>
              </a:rPr>
              <a:t>6. Halaman Anggota</a:t>
            </a:r>
          </a:p>
          <a:p>
            <a:pPr algn="just">
              <a:lnSpc>
                <a:spcPts val="5365"/>
              </a:lnSpc>
              <a:spcBef>
                <a:spcPct val="0"/>
              </a:spcBef>
            </a:pPr>
          </a:p>
          <a:p>
            <a:pPr algn="just">
              <a:lnSpc>
                <a:spcPts val="5365"/>
              </a:lnSpc>
              <a:spcBef>
                <a:spcPct val="0"/>
              </a:spcBef>
            </a:pPr>
          </a:p>
        </p:txBody>
      </p:sp>
      <p:sp>
        <p:nvSpPr>
          <p:cNvPr name="TextBox 5" id="5"/>
          <p:cNvSpPr txBox="true"/>
          <p:nvPr/>
        </p:nvSpPr>
        <p:spPr>
          <a:xfrm rot="0">
            <a:off x="460609" y="2211968"/>
            <a:ext cx="17827391" cy="6975435"/>
          </a:xfrm>
          <a:prstGeom prst="rect">
            <a:avLst/>
          </a:prstGeom>
        </p:spPr>
        <p:txBody>
          <a:bodyPr anchor="t" rtlCol="false" tIns="0" lIns="0" bIns="0" rIns="0">
            <a:spAutoFit/>
          </a:bodyPr>
          <a:lstStyle/>
          <a:p>
            <a:pPr algn="l">
              <a:lnSpc>
                <a:spcPts val="3477"/>
              </a:lnSpc>
            </a:pPr>
            <a:r>
              <a:rPr lang="en-US" sz="2484" spc="39">
                <a:solidFill>
                  <a:srgbClr val="6D5A35"/>
                </a:solidFill>
                <a:latin typeface="Hobo"/>
                <a:ea typeface="Hobo"/>
                <a:cs typeface="Hobo"/>
                <a:sym typeface="Hobo"/>
              </a:rPr>
              <a:t>-Menampilkan Anggota</a:t>
            </a:r>
          </a:p>
          <a:p>
            <a:pPr algn="l">
              <a:lnSpc>
                <a:spcPts val="3477"/>
              </a:lnSpc>
            </a:pPr>
          </a:p>
          <a:p>
            <a:pPr algn="l">
              <a:lnSpc>
                <a:spcPts val="3477"/>
              </a:lnSpc>
            </a:pPr>
            <a:r>
              <a:rPr lang="en-US" sz="2484" spc="39">
                <a:solidFill>
                  <a:srgbClr val="6D5A35"/>
                </a:solidFill>
                <a:latin typeface="Hobo"/>
                <a:ea typeface="Hobo"/>
                <a:cs typeface="Hobo"/>
                <a:sym typeface="Hobo"/>
              </a:rPr>
              <a:t>A. Query</a:t>
            </a:r>
          </a:p>
          <a:p>
            <a:pPr algn="l">
              <a:lnSpc>
                <a:spcPts val="3477"/>
              </a:lnSpc>
            </a:pPr>
            <a:r>
              <a:rPr lang="en-US" sz="2484" spc="39">
                <a:solidFill>
                  <a:srgbClr val="6D5A35"/>
                </a:solidFill>
                <a:latin typeface="Hobo"/>
                <a:ea typeface="Hobo"/>
                <a:cs typeface="Hobo"/>
                <a:sym typeface="Hobo"/>
              </a:rPr>
              <a:t>1.   SELECT anggota.ID_anggota, anggota.no_induk, anggota.username, anggota.password, pengunjung.status, pengunjung.jenis_kelamin, pengunjung.umur, pengunjung.nama FROM anggota JOIN pengunjung ON anggota.no_induk = pengunjung.no_induk;</a:t>
            </a:r>
          </a:p>
          <a:p>
            <a:pPr algn="l">
              <a:lnSpc>
                <a:spcPts val="3477"/>
              </a:lnSpc>
            </a:pPr>
            <a:r>
              <a:rPr lang="en-US" sz="2484" spc="39">
                <a:solidFill>
                  <a:srgbClr val="6D5A35"/>
                </a:solidFill>
                <a:latin typeface="Hobo"/>
                <a:ea typeface="Hobo"/>
                <a:cs typeface="Hobo"/>
                <a:sym typeface="Hobo"/>
              </a:rPr>
              <a:t>2.   SELECT anggota.ID_anggota, anggota.no_induk, anggota.username, anggota.password, pengunjung.status, pengunjung.jenis_kelamin, pengunjung.umur, pengunjung.nama FROM anggota, pengunjung WHERE anggota.no_induk = pengunjung.no_induk;</a:t>
            </a:r>
          </a:p>
          <a:p>
            <a:pPr algn="l">
              <a:lnSpc>
                <a:spcPts val="3477"/>
              </a:lnSpc>
            </a:pPr>
          </a:p>
          <a:p>
            <a:pPr algn="l">
              <a:lnSpc>
                <a:spcPts val="3477"/>
              </a:lnSpc>
            </a:pPr>
            <a:r>
              <a:rPr lang="en-US" sz="2484" spc="39">
                <a:solidFill>
                  <a:srgbClr val="6D5A35"/>
                </a:solidFill>
                <a:latin typeface="Hobo"/>
                <a:ea typeface="Hobo"/>
                <a:cs typeface="Hobo"/>
                <a:sym typeface="Hobo"/>
              </a:rPr>
              <a:t>B. Relational Algebra</a:t>
            </a:r>
          </a:p>
          <a:p>
            <a:pPr algn="l">
              <a:lnSpc>
                <a:spcPts val="3477"/>
              </a:lnSpc>
            </a:pPr>
            <a:r>
              <a:rPr lang="en-US" sz="2484" spc="39">
                <a:solidFill>
                  <a:srgbClr val="6D5A35"/>
                </a:solidFill>
                <a:latin typeface="Hobo"/>
                <a:ea typeface="Hobo"/>
                <a:cs typeface="Hobo"/>
                <a:sym typeface="Hobo"/>
              </a:rPr>
              <a:t>1.   πID_anggota,no_induk,username,password,status,jenis_kelamin,umur,nama​(anggota⋈anggota.no_induk=pengunjung.no_induk​pengunjung) </a:t>
            </a:r>
          </a:p>
          <a:p>
            <a:pPr algn="l">
              <a:lnSpc>
                <a:spcPts val="3477"/>
              </a:lnSpc>
            </a:pPr>
            <a:r>
              <a:rPr lang="en-US" sz="2484" spc="39">
                <a:solidFill>
                  <a:srgbClr val="6D5A35"/>
                </a:solidFill>
                <a:latin typeface="Hobo"/>
                <a:ea typeface="Hobo"/>
                <a:cs typeface="Hobo"/>
                <a:sym typeface="Hobo"/>
              </a:rPr>
              <a:t>2.   πID_anggota,no_induk,username,password,status,jenis_kelamin,umur,nama​(σanggota.no_induk=pengunjung.no_induk​(anggota×pengunjung))</a:t>
            </a:r>
          </a:p>
          <a:p>
            <a:pPr algn="l">
              <a:lnSpc>
                <a:spcPts val="3477"/>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2394946" y="381539"/>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Query Processing</a:t>
            </a:r>
          </a:p>
        </p:txBody>
      </p:sp>
      <p:sp>
        <p:nvSpPr>
          <p:cNvPr name="TextBox 4" id="4"/>
          <p:cNvSpPr txBox="true"/>
          <p:nvPr/>
        </p:nvSpPr>
        <p:spPr>
          <a:xfrm rot="0">
            <a:off x="460609" y="421886"/>
            <a:ext cx="7123425" cy="2674425"/>
          </a:xfrm>
          <a:prstGeom prst="rect">
            <a:avLst/>
          </a:prstGeom>
        </p:spPr>
        <p:txBody>
          <a:bodyPr anchor="t" rtlCol="false" tIns="0" lIns="0" bIns="0" rIns="0">
            <a:spAutoFit/>
          </a:bodyPr>
          <a:lstStyle/>
          <a:p>
            <a:pPr algn="just">
              <a:lnSpc>
                <a:spcPts val="5365"/>
              </a:lnSpc>
              <a:spcBef>
                <a:spcPct val="0"/>
              </a:spcBef>
            </a:pPr>
          </a:p>
          <a:p>
            <a:pPr algn="just">
              <a:lnSpc>
                <a:spcPts val="5365"/>
              </a:lnSpc>
              <a:spcBef>
                <a:spcPct val="0"/>
              </a:spcBef>
            </a:pPr>
            <a:r>
              <a:rPr lang="en-US" sz="3832" spc="61">
                <a:solidFill>
                  <a:srgbClr val="6D5A35"/>
                </a:solidFill>
                <a:latin typeface="Hobo"/>
                <a:ea typeface="Hobo"/>
                <a:cs typeface="Hobo"/>
                <a:sym typeface="Hobo"/>
              </a:rPr>
              <a:t>6. Halaman Anggota</a:t>
            </a:r>
          </a:p>
          <a:p>
            <a:pPr algn="just">
              <a:lnSpc>
                <a:spcPts val="5365"/>
              </a:lnSpc>
              <a:spcBef>
                <a:spcPct val="0"/>
              </a:spcBef>
            </a:pPr>
          </a:p>
          <a:p>
            <a:pPr algn="just">
              <a:lnSpc>
                <a:spcPts val="5365"/>
              </a:lnSpc>
              <a:spcBef>
                <a:spcPct val="0"/>
              </a:spcBef>
            </a:pPr>
          </a:p>
        </p:txBody>
      </p:sp>
      <p:sp>
        <p:nvSpPr>
          <p:cNvPr name="TextBox 5" id="5"/>
          <p:cNvSpPr txBox="true"/>
          <p:nvPr/>
        </p:nvSpPr>
        <p:spPr>
          <a:xfrm rot="0">
            <a:off x="460609" y="2387152"/>
            <a:ext cx="17827391" cy="5227708"/>
          </a:xfrm>
          <a:prstGeom prst="rect">
            <a:avLst/>
          </a:prstGeom>
        </p:spPr>
        <p:txBody>
          <a:bodyPr anchor="t" rtlCol="false" tIns="0" lIns="0" bIns="0" rIns="0">
            <a:spAutoFit/>
          </a:bodyPr>
          <a:lstStyle/>
          <a:p>
            <a:pPr algn="l">
              <a:lnSpc>
                <a:spcPts val="3477"/>
              </a:lnSpc>
            </a:pPr>
            <a:r>
              <a:rPr lang="en-US" sz="2484" spc="39">
                <a:solidFill>
                  <a:srgbClr val="6D5A35"/>
                </a:solidFill>
                <a:latin typeface="Hobo"/>
                <a:ea typeface="Hobo"/>
                <a:cs typeface="Hobo"/>
                <a:sym typeface="Hobo"/>
              </a:rPr>
              <a:t>-      Mencari Anggota</a:t>
            </a:r>
          </a:p>
          <a:p>
            <a:pPr algn="l">
              <a:lnSpc>
                <a:spcPts val="3477"/>
              </a:lnSpc>
            </a:pPr>
          </a:p>
          <a:p>
            <a:pPr algn="l">
              <a:lnSpc>
                <a:spcPts val="3477"/>
              </a:lnSpc>
            </a:pPr>
            <a:r>
              <a:rPr lang="en-US" sz="2484" spc="39">
                <a:solidFill>
                  <a:srgbClr val="6D5A35"/>
                </a:solidFill>
                <a:latin typeface="Hobo"/>
                <a:ea typeface="Hobo"/>
                <a:cs typeface="Hobo"/>
                <a:sym typeface="Hobo"/>
              </a:rPr>
              <a:t>A. Query</a:t>
            </a:r>
          </a:p>
          <a:p>
            <a:pPr algn="l">
              <a:lnSpc>
                <a:spcPts val="3477"/>
              </a:lnSpc>
            </a:pPr>
            <a:r>
              <a:rPr lang="en-US" sz="2484" spc="39">
                <a:solidFill>
                  <a:srgbClr val="6D5A35"/>
                </a:solidFill>
                <a:latin typeface="Hobo"/>
                <a:ea typeface="Hobo"/>
                <a:cs typeface="Hobo"/>
                <a:sym typeface="Hobo"/>
              </a:rPr>
              <a:t>1.   SELECT anggota.ID_anggota, pengunjung.nama FROM anggota JOIN pengunjung ON anggota.no_induk = pengunjung.no_induk WHERE ID_anggota = '$ID_anggota';</a:t>
            </a:r>
          </a:p>
          <a:p>
            <a:pPr algn="l">
              <a:lnSpc>
                <a:spcPts val="3477"/>
              </a:lnSpc>
            </a:pPr>
            <a:r>
              <a:rPr lang="en-US" sz="2484" spc="39">
                <a:solidFill>
                  <a:srgbClr val="6D5A35"/>
                </a:solidFill>
                <a:latin typeface="Hobo"/>
                <a:ea typeface="Hobo"/>
                <a:cs typeface="Hobo"/>
                <a:sym typeface="Hobo"/>
              </a:rPr>
              <a:t>2.   SELECT anggota.ID_anggota, pengunjung.nama FROM anggota, pengunjung WHERE anggota.no_induk = pengunjung.no_induk AND anggota.ID_anggota = '$ID_anggota';</a:t>
            </a:r>
          </a:p>
          <a:p>
            <a:pPr algn="l">
              <a:lnSpc>
                <a:spcPts val="3477"/>
              </a:lnSpc>
            </a:pPr>
          </a:p>
          <a:p>
            <a:pPr algn="l">
              <a:lnSpc>
                <a:spcPts val="3477"/>
              </a:lnSpc>
            </a:pPr>
            <a:r>
              <a:rPr lang="en-US" sz="2484" spc="39">
                <a:solidFill>
                  <a:srgbClr val="6D5A35"/>
                </a:solidFill>
                <a:latin typeface="Hobo"/>
                <a:ea typeface="Hobo"/>
                <a:cs typeface="Hobo"/>
                <a:sym typeface="Hobo"/>
              </a:rPr>
              <a:t>B. Relational Algebra</a:t>
            </a:r>
          </a:p>
          <a:p>
            <a:pPr algn="l">
              <a:lnSpc>
                <a:spcPts val="3477"/>
              </a:lnSpc>
            </a:pPr>
            <a:r>
              <a:rPr lang="en-US" sz="2484" spc="39">
                <a:solidFill>
                  <a:srgbClr val="6D5A35"/>
                </a:solidFill>
                <a:latin typeface="Hobo"/>
                <a:ea typeface="Hobo"/>
                <a:cs typeface="Hobo"/>
                <a:sym typeface="Hobo"/>
              </a:rPr>
              <a:t>1.   πID_anggota,nama​(σID_anggota=′$ID_anggota′​(anggota⋈anggota.no_induk=pengunjung.no_induk​(pengunjung)))</a:t>
            </a:r>
          </a:p>
          <a:p>
            <a:pPr algn="l">
              <a:lnSpc>
                <a:spcPts val="3477"/>
              </a:lnSpc>
            </a:pPr>
            <a:r>
              <a:rPr lang="en-US" sz="2484" spc="39">
                <a:solidFill>
                  <a:srgbClr val="6D5A35"/>
                </a:solidFill>
                <a:latin typeface="Hobo"/>
                <a:ea typeface="Hobo"/>
                <a:cs typeface="Hobo"/>
                <a:sym typeface="Hobo"/>
              </a:rPr>
              <a:t>2.πID_anggota,nama(σanggota.no_induk=pengunjung.no_induk∧anggota.ID_anggota=′$ID_anggota′​(anggota×pengunjung))</a:t>
            </a:r>
          </a:p>
          <a:p>
            <a:pPr algn="l">
              <a:lnSpc>
                <a:spcPts val="3477"/>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607920" y="2282953"/>
            <a:ext cx="17827391" cy="7412367"/>
          </a:xfrm>
          <a:prstGeom prst="rect">
            <a:avLst/>
          </a:prstGeom>
        </p:spPr>
        <p:txBody>
          <a:bodyPr anchor="t" rtlCol="false" tIns="0" lIns="0" bIns="0" rIns="0">
            <a:spAutoFit/>
          </a:bodyPr>
          <a:lstStyle/>
          <a:p>
            <a:pPr algn="l">
              <a:lnSpc>
                <a:spcPts val="3477"/>
              </a:lnSpc>
            </a:pPr>
            <a:r>
              <a:rPr lang="en-US" sz="2484" spc="39">
                <a:solidFill>
                  <a:srgbClr val="6D5A35"/>
                </a:solidFill>
                <a:latin typeface="Hobo"/>
                <a:ea typeface="Hobo"/>
                <a:cs typeface="Hobo"/>
                <a:sym typeface="Hobo"/>
              </a:rPr>
              <a:t>1.   Index B-tree Untuk Login</a:t>
            </a:r>
          </a:p>
          <a:p>
            <a:pPr algn="l">
              <a:lnSpc>
                <a:spcPts val="3477"/>
              </a:lnSpc>
            </a:pPr>
            <a:r>
              <a:rPr lang="en-US" sz="2484" spc="39">
                <a:solidFill>
                  <a:srgbClr val="6D5A35"/>
                </a:solidFill>
                <a:latin typeface="Hobo"/>
                <a:ea typeface="Hobo"/>
                <a:cs typeface="Hobo"/>
                <a:sym typeface="Hobo"/>
              </a:rPr>
              <a:t> Index ini berfungsi untuk mempercepat pencarian pada username dan password untuk login. Table yang digunakan adalah anggota.</a:t>
            </a:r>
          </a:p>
          <a:p>
            <a:pPr algn="l">
              <a:lnSpc>
                <a:spcPts val="3477"/>
              </a:lnSpc>
            </a:pPr>
          </a:p>
          <a:p>
            <a:pPr algn="l">
              <a:lnSpc>
                <a:spcPts val="3477"/>
              </a:lnSpc>
            </a:pPr>
          </a:p>
          <a:p>
            <a:pPr algn="l">
              <a:lnSpc>
                <a:spcPts val="3477"/>
              </a:lnSpc>
            </a:pPr>
          </a:p>
          <a:p>
            <a:pPr algn="l">
              <a:lnSpc>
                <a:spcPts val="3477"/>
              </a:lnSpc>
            </a:pPr>
            <a:r>
              <a:rPr lang="en-US" sz="2484" spc="39">
                <a:solidFill>
                  <a:srgbClr val="6D5A35"/>
                </a:solidFill>
                <a:latin typeface="Hobo"/>
                <a:ea typeface="Hobo"/>
                <a:cs typeface="Hobo"/>
                <a:sym typeface="Hobo"/>
              </a:rPr>
              <a:t> </a:t>
            </a:r>
          </a:p>
          <a:p>
            <a:pPr algn="l">
              <a:lnSpc>
                <a:spcPts val="3477"/>
              </a:lnSpc>
            </a:pPr>
            <a:r>
              <a:rPr lang="en-US" sz="2484" spc="39">
                <a:solidFill>
                  <a:srgbClr val="6D5A35"/>
                </a:solidFill>
                <a:latin typeface="Hobo"/>
                <a:ea typeface="Hobo"/>
                <a:cs typeface="Hobo"/>
                <a:sym typeface="Hobo"/>
              </a:rPr>
              <a:t>2.   Index untuk Pencarian Anggota Berdasarkan ID Anggota</a:t>
            </a:r>
          </a:p>
          <a:p>
            <a:pPr algn="l">
              <a:lnSpc>
                <a:spcPts val="3477"/>
              </a:lnSpc>
            </a:pPr>
            <a:r>
              <a:rPr lang="en-US" sz="2484" spc="39">
                <a:solidFill>
                  <a:srgbClr val="6D5A35"/>
                </a:solidFill>
                <a:latin typeface="Hobo"/>
                <a:ea typeface="Hobo"/>
                <a:cs typeface="Hobo"/>
                <a:sym typeface="Hobo"/>
              </a:rPr>
              <a:t> Index ini berfungsi untuk mempercepat pencarian anggota berdasarkan ID-nya. Table yang digunakan ialah anggota.</a:t>
            </a:r>
          </a:p>
          <a:p>
            <a:pPr algn="l">
              <a:lnSpc>
                <a:spcPts val="3477"/>
              </a:lnSpc>
            </a:pPr>
          </a:p>
          <a:p>
            <a:pPr algn="l">
              <a:lnSpc>
                <a:spcPts val="3477"/>
              </a:lnSpc>
            </a:pPr>
          </a:p>
          <a:p>
            <a:pPr algn="l">
              <a:lnSpc>
                <a:spcPts val="3477"/>
              </a:lnSpc>
            </a:pPr>
          </a:p>
          <a:p>
            <a:pPr algn="l">
              <a:lnSpc>
                <a:spcPts val="3477"/>
              </a:lnSpc>
            </a:pPr>
          </a:p>
          <a:p>
            <a:pPr algn="l">
              <a:lnSpc>
                <a:spcPts val="3477"/>
              </a:lnSpc>
            </a:pPr>
          </a:p>
          <a:p>
            <a:pPr algn="l">
              <a:lnSpc>
                <a:spcPts val="3477"/>
              </a:lnSpc>
            </a:pPr>
          </a:p>
          <a:p>
            <a:pPr algn="l">
              <a:lnSpc>
                <a:spcPts val="3477"/>
              </a:lnSpc>
            </a:pPr>
          </a:p>
          <a:p>
            <a:pPr algn="l">
              <a:lnSpc>
                <a:spcPts val="3477"/>
              </a:lnSpc>
              <a:spcBef>
                <a:spcPct val="0"/>
              </a:spcBef>
            </a:pPr>
          </a:p>
        </p:txBody>
      </p:sp>
      <p:sp>
        <p:nvSpPr>
          <p:cNvPr name="Freeform 4" id="4"/>
          <p:cNvSpPr/>
          <p:nvPr/>
        </p:nvSpPr>
        <p:spPr>
          <a:xfrm flipH="false" flipV="false" rot="0">
            <a:off x="4159796" y="3362696"/>
            <a:ext cx="8368324" cy="1734763"/>
          </a:xfrm>
          <a:custGeom>
            <a:avLst/>
            <a:gdLst/>
            <a:ahLst/>
            <a:cxnLst/>
            <a:rect r="r" b="b" t="t" l="l"/>
            <a:pathLst>
              <a:path h="1734763" w="8368324">
                <a:moveTo>
                  <a:pt x="0" y="0"/>
                </a:moveTo>
                <a:lnTo>
                  <a:pt x="8368323" y="0"/>
                </a:lnTo>
                <a:lnTo>
                  <a:pt x="8368323" y="1734763"/>
                </a:lnTo>
                <a:lnTo>
                  <a:pt x="0" y="1734763"/>
                </a:lnTo>
                <a:lnTo>
                  <a:pt x="0" y="0"/>
                </a:lnTo>
                <a:close/>
              </a:path>
            </a:pathLst>
          </a:custGeom>
          <a:blipFill>
            <a:blip r:embed="rId3"/>
            <a:stretch>
              <a:fillRect l="0" t="0" r="0" b="0"/>
            </a:stretch>
          </a:blipFill>
        </p:spPr>
      </p:sp>
      <p:sp>
        <p:nvSpPr>
          <p:cNvPr name="Freeform 5" id="5"/>
          <p:cNvSpPr/>
          <p:nvPr/>
        </p:nvSpPr>
        <p:spPr>
          <a:xfrm flipH="false" flipV="false" rot="0">
            <a:off x="4307106" y="6345234"/>
            <a:ext cx="8834807" cy="1808429"/>
          </a:xfrm>
          <a:custGeom>
            <a:avLst/>
            <a:gdLst/>
            <a:ahLst/>
            <a:cxnLst/>
            <a:rect r="r" b="b" t="t" l="l"/>
            <a:pathLst>
              <a:path h="1808429" w="8834807">
                <a:moveTo>
                  <a:pt x="0" y="0"/>
                </a:moveTo>
                <a:lnTo>
                  <a:pt x="8834808" y="0"/>
                </a:lnTo>
                <a:lnTo>
                  <a:pt x="8834808" y="1808429"/>
                </a:lnTo>
                <a:lnTo>
                  <a:pt x="0" y="1808429"/>
                </a:lnTo>
                <a:lnTo>
                  <a:pt x="0" y="0"/>
                </a:lnTo>
                <a:close/>
              </a:path>
            </a:pathLst>
          </a:custGeom>
          <a:blipFill>
            <a:blip r:embed="rId4"/>
            <a:stretch>
              <a:fillRect l="0" t="0" r="0" b="0"/>
            </a:stretch>
          </a:blipFill>
        </p:spPr>
      </p:sp>
      <p:sp>
        <p:nvSpPr>
          <p:cNvPr name="TextBox 6" id="6"/>
          <p:cNvSpPr txBox="true"/>
          <p:nvPr/>
        </p:nvSpPr>
        <p:spPr>
          <a:xfrm rot="0">
            <a:off x="2394946" y="381539"/>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Indexing B-Tree</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460609" y="1669159"/>
            <a:ext cx="17827391" cy="9160094"/>
          </a:xfrm>
          <a:prstGeom prst="rect">
            <a:avLst/>
          </a:prstGeom>
        </p:spPr>
        <p:txBody>
          <a:bodyPr anchor="t" rtlCol="false" tIns="0" lIns="0" bIns="0" rIns="0">
            <a:spAutoFit/>
          </a:bodyPr>
          <a:lstStyle/>
          <a:p>
            <a:pPr algn="l">
              <a:lnSpc>
                <a:spcPts val="3477"/>
              </a:lnSpc>
            </a:pPr>
            <a:r>
              <a:rPr lang="en-US" sz="2484" spc="39">
                <a:solidFill>
                  <a:srgbClr val="6D5A35"/>
                </a:solidFill>
                <a:latin typeface="Hobo"/>
                <a:ea typeface="Hobo"/>
                <a:cs typeface="Hobo"/>
                <a:sym typeface="Hobo"/>
              </a:rPr>
              <a:t>3.</a:t>
            </a:r>
            <a:r>
              <a:rPr lang="en-US" sz="2484" spc="39">
                <a:solidFill>
                  <a:srgbClr val="6D5A35"/>
                </a:solidFill>
                <a:latin typeface="Hobo"/>
                <a:ea typeface="Hobo"/>
                <a:cs typeface="Hobo"/>
                <a:sym typeface="Hobo"/>
              </a:rPr>
              <a:t> Index untuk Pencarian Buku Berdasarkan Judul</a:t>
            </a:r>
          </a:p>
          <a:p>
            <a:pPr algn="l">
              <a:lnSpc>
                <a:spcPts val="3477"/>
              </a:lnSpc>
            </a:pPr>
            <a:r>
              <a:rPr lang="en-US" sz="2484" spc="39">
                <a:solidFill>
                  <a:srgbClr val="6D5A35"/>
                </a:solidFill>
                <a:latin typeface="Hobo"/>
                <a:ea typeface="Hobo"/>
                <a:cs typeface="Hobo"/>
                <a:sym typeface="Hobo"/>
              </a:rPr>
              <a:t> Index ini berfungsi untuk mempercepat pencarian buku berdasarkan judulnya. Table yang digunakan ialah buku.</a:t>
            </a:r>
          </a:p>
          <a:p>
            <a:pPr algn="l">
              <a:lnSpc>
                <a:spcPts val="3477"/>
              </a:lnSpc>
            </a:pPr>
          </a:p>
          <a:p>
            <a:pPr algn="l">
              <a:lnSpc>
                <a:spcPts val="3477"/>
              </a:lnSpc>
            </a:pPr>
          </a:p>
          <a:p>
            <a:pPr algn="l">
              <a:lnSpc>
                <a:spcPts val="3477"/>
              </a:lnSpc>
            </a:pPr>
          </a:p>
          <a:p>
            <a:pPr algn="l">
              <a:lnSpc>
                <a:spcPts val="3477"/>
              </a:lnSpc>
            </a:pPr>
          </a:p>
          <a:p>
            <a:pPr algn="l">
              <a:lnSpc>
                <a:spcPts val="3477"/>
              </a:lnSpc>
            </a:pPr>
          </a:p>
          <a:p>
            <a:pPr algn="l">
              <a:lnSpc>
                <a:spcPts val="3477"/>
              </a:lnSpc>
            </a:pPr>
          </a:p>
          <a:p>
            <a:pPr algn="l">
              <a:lnSpc>
                <a:spcPts val="3477"/>
              </a:lnSpc>
            </a:pPr>
          </a:p>
          <a:p>
            <a:pPr algn="l">
              <a:lnSpc>
                <a:spcPts val="3477"/>
              </a:lnSpc>
            </a:pPr>
            <a:r>
              <a:rPr lang="en-US" sz="2484" spc="39">
                <a:solidFill>
                  <a:srgbClr val="6D5A35"/>
                </a:solidFill>
                <a:latin typeface="Hobo"/>
                <a:ea typeface="Hobo"/>
                <a:cs typeface="Hobo"/>
                <a:sym typeface="Hobo"/>
              </a:rPr>
              <a:t>4. Index untuk Pencarian Peminjaman Berdasarkan Tanggal Pinjam dan Tanggal Kembali</a:t>
            </a:r>
          </a:p>
          <a:p>
            <a:pPr algn="l">
              <a:lnSpc>
                <a:spcPts val="3477"/>
              </a:lnSpc>
            </a:pPr>
            <a:r>
              <a:rPr lang="en-US" sz="2484" spc="39">
                <a:solidFill>
                  <a:srgbClr val="6D5A35"/>
                </a:solidFill>
                <a:latin typeface="Hobo"/>
                <a:ea typeface="Hobo"/>
                <a:cs typeface="Hobo"/>
                <a:sym typeface="Hobo"/>
              </a:rPr>
              <a:t> Index ini berfungsi untuk mempercepat pencarian peminjaman berdasarkan tanggal pinjam dan tanggal kembali. Table yang digunakan ialah peminjaman.</a:t>
            </a:r>
          </a:p>
          <a:p>
            <a:pPr algn="l">
              <a:lnSpc>
                <a:spcPts val="3477"/>
              </a:lnSpc>
            </a:pPr>
          </a:p>
          <a:p>
            <a:pPr algn="l">
              <a:lnSpc>
                <a:spcPts val="3477"/>
              </a:lnSpc>
            </a:pPr>
          </a:p>
          <a:p>
            <a:pPr algn="l">
              <a:lnSpc>
                <a:spcPts val="3477"/>
              </a:lnSpc>
            </a:pPr>
          </a:p>
          <a:p>
            <a:pPr algn="l">
              <a:lnSpc>
                <a:spcPts val="3477"/>
              </a:lnSpc>
            </a:pPr>
          </a:p>
          <a:p>
            <a:pPr algn="l">
              <a:lnSpc>
                <a:spcPts val="3477"/>
              </a:lnSpc>
            </a:pPr>
          </a:p>
          <a:p>
            <a:pPr algn="l">
              <a:lnSpc>
                <a:spcPts val="3477"/>
              </a:lnSpc>
            </a:pPr>
          </a:p>
          <a:p>
            <a:pPr algn="l">
              <a:lnSpc>
                <a:spcPts val="3477"/>
              </a:lnSpc>
            </a:pPr>
          </a:p>
          <a:p>
            <a:pPr algn="l">
              <a:lnSpc>
                <a:spcPts val="3477"/>
              </a:lnSpc>
            </a:pPr>
          </a:p>
          <a:p>
            <a:pPr algn="l">
              <a:lnSpc>
                <a:spcPts val="3477"/>
              </a:lnSpc>
              <a:spcBef>
                <a:spcPct val="0"/>
              </a:spcBef>
            </a:pPr>
          </a:p>
        </p:txBody>
      </p:sp>
      <p:sp>
        <p:nvSpPr>
          <p:cNvPr name="Freeform 4" id="4"/>
          <p:cNvSpPr/>
          <p:nvPr/>
        </p:nvSpPr>
        <p:spPr>
          <a:xfrm flipH="false" flipV="false" rot="0">
            <a:off x="4326744" y="2978498"/>
            <a:ext cx="9634512" cy="1975075"/>
          </a:xfrm>
          <a:custGeom>
            <a:avLst/>
            <a:gdLst/>
            <a:ahLst/>
            <a:cxnLst/>
            <a:rect r="r" b="b" t="t" l="l"/>
            <a:pathLst>
              <a:path h="1975075" w="9634512">
                <a:moveTo>
                  <a:pt x="0" y="0"/>
                </a:moveTo>
                <a:lnTo>
                  <a:pt x="9634512" y="0"/>
                </a:lnTo>
                <a:lnTo>
                  <a:pt x="9634512" y="1975075"/>
                </a:lnTo>
                <a:lnTo>
                  <a:pt x="0" y="1975075"/>
                </a:lnTo>
                <a:lnTo>
                  <a:pt x="0" y="0"/>
                </a:lnTo>
                <a:close/>
              </a:path>
            </a:pathLst>
          </a:custGeom>
          <a:blipFill>
            <a:blip r:embed="rId3"/>
            <a:stretch>
              <a:fillRect l="0" t="0" r="0" b="0"/>
            </a:stretch>
          </a:blipFill>
        </p:spPr>
      </p:sp>
      <p:sp>
        <p:nvSpPr>
          <p:cNvPr name="Freeform 5" id="5"/>
          <p:cNvSpPr/>
          <p:nvPr/>
        </p:nvSpPr>
        <p:spPr>
          <a:xfrm flipH="false" flipV="false" rot="0">
            <a:off x="3723675" y="7379466"/>
            <a:ext cx="11301259" cy="1878834"/>
          </a:xfrm>
          <a:custGeom>
            <a:avLst/>
            <a:gdLst/>
            <a:ahLst/>
            <a:cxnLst/>
            <a:rect r="r" b="b" t="t" l="l"/>
            <a:pathLst>
              <a:path h="1878834" w="11301259">
                <a:moveTo>
                  <a:pt x="0" y="0"/>
                </a:moveTo>
                <a:lnTo>
                  <a:pt x="11301259" y="0"/>
                </a:lnTo>
                <a:lnTo>
                  <a:pt x="11301259" y="1878834"/>
                </a:lnTo>
                <a:lnTo>
                  <a:pt x="0" y="1878834"/>
                </a:lnTo>
                <a:lnTo>
                  <a:pt x="0" y="0"/>
                </a:lnTo>
                <a:close/>
              </a:path>
            </a:pathLst>
          </a:custGeom>
          <a:blipFill>
            <a:blip r:embed="rId4"/>
            <a:stretch>
              <a:fillRect l="0" t="0" r="0" b="0"/>
            </a:stretch>
          </a:blipFill>
        </p:spPr>
      </p:sp>
      <p:sp>
        <p:nvSpPr>
          <p:cNvPr name="TextBox 6" id="6"/>
          <p:cNvSpPr txBox="true"/>
          <p:nvPr/>
        </p:nvSpPr>
        <p:spPr>
          <a:xfrm rot="0">
            <a:off x="2394946" y="381539"/>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Indexing B-Tree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1028700" y="3091897"/>
            <a:ext cx="16633511" cy="7777807"/>
          </a:xfrm>
          <a:prstGeom prst="rect">
            <a:avLst/>
          </a:prstGeom>
        </p:spPr>
        <p:txBody>
          <a:bodyPr anchor="t" rtlCol="false" tIns="0" lIns="0" bIns="0" rIns="0">
            <a:spAutoFit/>
          </a:bodyPr>
          <a:lstStyle/>
          <a:p>
            <a:pPr algn="l">
              <a:lnSpc>
                <a:spcPts val="4435"/>
              </a:lnSpc>
            </a:pPr>
            <a:r>
              <a:rPr lang="en-US" sz="3168" spc="50">
                <a:solidFill>
                  <a:srgbClr val="6D5A35"/>
                </a:solidFill>
                <a:latin typeface="Hobo"/>
                <a:ea typeface="Hobo"/>
                <a:cs typeface="Hobo"/>
                <a:sym typeface="Hobo"/>
              </a:rPr>
              <a:t> Berdasarkan proyeksi data selama 3 tahun ke depan, dengan total 54.750 transaksi peminjaman dan pengembalian, serta pertumbuhan data anggota dan buku, kapasitas hardware pada sistem ini sudah cukup baik, khususnya RAM dan penyimpanan, sistem mampu menangani lebih dari 50 transaksi per hari tanpa penurunan performa yang signifikan.  </a:t>
            </a:r>
            <a:r>
              <a:rPr lang="en-US" sz="3168" spc="50">
                <a:solidFill>
                  <a:srgbClr val="6D5A35"/>
                </a:solidFill>
                <a:latin typeface="Hobo"/>
                <a:ea typeface="Hobo"/>
                <a:cs typeface="Hobo"/>
                <a:sym typeface="Hobo"/>
              </a:rPr>
              <a:t>Sistem perpustakaan berbasis website ini dinilai mampu mendukung kegiatan operasional selama 3 tahun ke depan tanpa peningkatan hardware tambahan. </a:t>
            </a:r>
          </a:p>
          <a:p>
            <a:pPr algn="l">
              <a:lnSpc>
                <a:spcPts val="4435"/>
              </a:lnSpc>
            </a:pPr>
          </a:p>
          <a:p>
            <a:pPr algn="l">
              <a:lnSpc>
                <a:spcPts val="4435"/>
              </a:lnSpc>
            </a:pPr>
          </a:p>
          <a:p>
            <a:pPr algn="l">
              <a:lnSpc>
                <a:spcPts val="4435"/>
              </a:lnSpc>
            </a:pPr>
          </a:p>
          <a:p>
            <a:pPr algn="l">
              <a:lnSpc>
                <a:spcPts val="4435"/>
              </a:lnSpc>
            </a:pPr>
          </a:p>
          <a:p>
            <a:pPr algn="l">
              <a:lnSpc>
                <a:spcPts val="4435"/>
              </a:lnSpc>
            </a:pPr>
          </a:p>
          <a:p>
            <a:pPr algn="l">
              <a:lnSpc>
                <a:spcPts val="4435"/>
              </a:lnSpc>
            </a:pPr>
          </a:p>
          <a:p>
            <a:pPr algn="l">
              <a:lnSpc>
                <a:spcPts val="4435"/>
              </a:lnSpc>
            </a:pPr>
          </a:p>
          <a:p>
            <a:pPr algn="l">
              <a:lnSpc>
                <a:spcPts val="4435"/>
              </a:lnSpc>
              <a:spcBef>
                <a:spcPct val="0"/>
              </a:spcBef>
            </a:pPr>
          </a:p>
        </p:txBody>
      </p:sp>
      <p:sp>
        <p:nvSpPr>
          <p:cNvPr name="TextBox 4" id="4"/>
          <p:cNvSpPr txBox="true"/>
          <p:nvPr/>
        </p:nvSpPr>
        <p:spPr>
          <a:xfrm rot="0">
            <a:off x="2394946" y="1200150"/>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Kesimpulan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true" flipV="false" rot="-9114699">
            <a:off x="-2955997" y="8124518"/>
            <a:ext cx="11477896" cy="5107664"/>
          </a:xfrm>
          <a:custGeom>
            <a:avLst/>
            <a:gdLst/>
            <a:ahLst/>
            <a:cxnLst/>
            <a:rect r="r" b="b" t="t" l="l"/>
            <a:pathLst>
              <a:path h="5107664" w="11477896">
                <a:moveTo>
                  <a:pt x="11477897" y="0"/>
                </a:moveTo>
                <a:lnTo>
                  <a:pt x="0" y="0"/>
                </a:lnTo>
                <a:lnTo>
                  <a:pt x="0" y="5107664"/>
                </a:lnTo>
                <a:lnTo>
                  <a:pt x="11477897" y="5107664"/>
                </a:lnTo>
                <a:lnTo>
                  <a:pt x="11477897" y="0"/>
                </a:lnTo>
                <a:close/>
              </a:path>
            </a:pathLst>
          </a:custGeom>
          <a:blipFill>
            <a:blip r:embed="rId3"/>
            <a:stretch>
              <a:fillRect l="0" t="0" r="0" b="0"/>
            </a:stretch>
          </a:blipFill>
        </p:spPr>
      </p:sp>
      <p:sp>
        <p:nvSpPr>
          <p:cNvPr name="Freeform 4" id="4"/>
          <p:cNvSpPr/>
          <p:nvPr/>
        </p:nvSpPr>
        <p:spPr>
          <a:xfrm flipH="false" flipV="false" rot="-9196916">
            <a:off x="-5168236" y="8563675"/>
            <a:ext cx="16230600" cy="2792823"/>
          </a:xfrm>
          <a:custGeom>
            <a:avLst/>
            <a:gdLst/>
            <a:ahLst/>
            <a:cxnLst/>
            <a:rect r="r" b="b" t="t" l="l"/>
            <a:pathLst>
              <a:path h="2792823" w="16230600">
                <a:moveTo>
                  <a:pt x="0" y="0"/>
                </a:moveTo>
                <a:lnTo>
                  <a:pt x="16230600" y="0"/>
                </a:lnTo>
                <a:lnTo>
                  <a:pt x="16230600" y="2792823"/>
                </a:lnTo>
                <a:lnTo>
                  <a:pt x="0" y="2792823"/>
                </a:lnTo>
                <a:lnTo>
                  <a:pt x="0" y="0"/>
                </a:lnTo>
                <a:close/>
              </a:path>
            </a:pathLst>
          </a:custGeom>
          <a:blipFill>
            <a:blip r:embed="rId4"/>
            <a:stretch>
              <a:fillRect l="0" t="0" r="0" b="-27127"/>
            </a:stretch>
          </a:blipFill>
        </p:spPr>
      </p:sp>
      <p:sp>
        <p:nvSpPr>
          <p:cNvPr name="Freeform 5" id="5"/>
          <p:cNvSpPr/>
          <p:nvPr/>
        </p:nvSpPr>
        <p:spPr>
          <a:xfrm flipH="false" flipV="false" rot="1517161">
            <a:off x="10056316" y="-3173698"/>
            <a:ext cx="11477896" cy="5107664"/>
          </a:xfrm>
          <a:custGeom>
            <a:avLst/>
            <a:gdLst/>
            <a:ahLst/>
            <a:cxnLst/>
            <a:rect r="r" b="b" t="t" l="l"/>
            <a:pathLst>
              <a:path h="5107664" w="11477896">
                <a:moveTo>
                  <a:pt x="0" y="0"/>
                </a:moveTo>
                <a:lnTo>
                  <a:pt x="11477896" y="0"/>
                </a:lnTo>
                <a:lnTo>
                  <a:pt x="11477896" y="5107664"/>
                </a:lnTo>
                <a:lnTo>
                  <a:pt x="0" y="5107664"/>
                </a:lnTo>
                <a:lnTo>
                  <a:pt x="0" y="0"/>
                </a:lnTo>
                <a:close/>
              </a:path>
            </a:pathLst>
          </a:custGeom>
          <a:blipFill>
            <a:blip r:embed="rId3"/>
            <a:stretch>
              <a:fillRect l="0" t="0" r="0" b="0"/>
            </a:stretch>
          </a:blipFill>
        </p:spPr>
      </p:sp>
      <p:sp>
        <p:nvSpPr>
          <p:cNvPr name="Freeform 6" id="6"/>
          <p:cNvSpPr/>
          <p:nvPr/>
        </p:nvSpPr>
        <p:spPr>
          <a:xfrm flipH="false" flipV="false" rot="1434944">
            <a:off x="7551163" y="-1290849"/>
            <a:ext cx="16230600" cy="2792823"/>
          </a:xfrm>
          <a:custGeom>
            <a:avLst/>
            <a:gdLst/>
            <a:ahLst/>
            <a:cxnLst/>
            <a:rect r="r" b="b" t="t" l="l"/>
            <a:pathLst>
              <a:path h="2792823" w="16230600">
                <a:moveTo>
                  <a:pt x="0" y="0"/>
                </a:moveTo>
                <a:lnTo>
                  <a:pt x="16230600" y="0"/>
                </a:lnTo>
                <a:lnTo>
                  <a:pt x="16230600" y="2792823"/>
                </a:lnTo>
                <a:lnTo>
                  <a:pt x="0" y="2792823"/>
                </a:lnTo>
                <a:lnTo>
                  <a:pt x="0" y="0"/>
                </a:lnTo>
                <a:close/>
              </a:path>
            </a:pathLst>
          </a:custGeom>
          <a:blipFill>
            <a:blip r:embed="rId4"/>
            <a:stretch>
              <a:fillRect l="0" t="0" r="0" b="-27127"/>
            </a:stretch>
          </a:blipFill>
        </p:spPr>
      </p:sp>
      <p:sp>
        <p:nvSpPr>
          <p:cNvPr name="Freeform 7" id="7"/>
          <p:cNvSpPr/>
          <p:nvPr/>
        </p:nvSpPr>
        <p:spPr>
          <a:xfrm flipH="true" flipV="true" rot="2065906">
            <a:off x="16576646" y="4182461"/>
            <a:ext cx="5332371" cy="8141025"/>
          </a:xfrm>
          <a:custGeom>
            <a:avLst/>
            <a:gdLst/>
            <a:ahLst/>
            <a:cxnLst/>
            <a:rect r="r" b="b" t="t" l="l"/>
            <a:pathLst>
              <a:path h="8141025" w="5332371">
                <a:moveTo>
                  <a:pt x="5332371" y="8141024"/>
                </a:moveTo>
                <a:lnTo>
                  <a:pt x="0" y="8141024"/>
                </a:lnTo>
                <a:lnTo>
                  <a:pt x="0" y="0"/>
                </a:lnTo>
                <a:lnTo>
                  <a:pt x="5332371" y="0"/>
                </a:lnTo>
                <a:lnTo>
                  <a:pt x="5332371" y="8141024"/>
                </a:lnTo>
                <a:close/>
              </a:path>
            </a:pathLst>
          </a:custGeom>
          <a:blipFill>
            <a:blip r:embed="rId5"/>
            <a:stretch>
              <a:fillRect l="0" t="0" r="0" b="0"/>
            </a:stretch>
          </a:blipFill>
        </p:spPr>
      </p:sp>
      <p:sp>
        <p:nvSpPr>
          <p:cNvPr name="Freeform 8" id="8"/>
          <p:cNvSpPr/>
          <p:nvPr/>
        </p:nvSpPr>
        <p:spPr>
          <a:xfrm flipH="false" flipV="false" rot="-3144088">
            <a:off x="16519682" y="1638032"/>
            <a:ext cx="5271626" cy="5265036"/>
          </a:xfrm>
          <a:custGeom>
            <a:avLst/>
            <a:gdLst/>
            <a:ahLst/>
            <a:cxnLst/>
            <a:rect r="r" b="b" t="t" l="l"/>
            <a:pathLst>
              <a:path h="5265036" w="5271626">
                <a:moveTo>
                  <a:pt x="0" y="0"/>
                </a:moveTo>
                <a:lnTo>
                  <a:pt x="5271626" y="0"/>
                </a:lnTo>
                <a:lnTo>
                  <a:pt x="5271626" y="5265037"/>
                </a:lnTo>
                <a:lnTo>
                  <a:pt x="0" y="5265037"/>
                </a:lnTo>
                <a:lnTo>
                  <a:pt x="0" y="0"/>
                </a:lnTo>
                <a:close/>
              </a:path>
            </a:pathLst>
          </a:custGeom>
          <a:blipFill>
            <a:blip r:embed="rId6"/>
            <a:stretch>
              <a:fillRect l="0" t="0" r="0" b="0"/>
            </a:stretch>
          </a:blipFill>
        </p:spPr>
      </p:sp>
      <p:sp>
        <p:nvSpPr>
          <p:cNvPr name="Freeform 9" id="9"/>
          <p:cNvSpPr/>
          <p:nvPr/>
        </p:nvSpPr>
        <p:spPr>
          <a:xfrm flipH="false" flipV="false" rot="7577078">
            <a:off x="-3930590" y="3343455"/>
            <a:ext cx="5612979" cy="5605963"/>
          </a:xfrm>
          <a:custGeom>
            <a:avLst/>
            <a:gdLst/>
            <a:ahLst/>
            <a:cxnLst/>
            <a:rect r="r" b="b" t="t" l="l"/>
            <a:pathLst>
              <a:path h="5605963" w="5612979">
                <a:moveTo>
                  <a:pt x="0" y="0"/>
                </a:moveTo>
                <a:lnTo>
                  <a:pt x="5612979" y="0"/>
                </a:lnTo>
                <a:lnTo>
                  <a:pt x="5612979" y="5605963"/>
                </a:lnTo>
                <a:lnTo>
                  <a:pt x="0" y="5605963"/>
                </a:lnTo>
                <a:lnTo>
                  <a:pt x="0" y="0"/>
                </a:lnTo>
                <a:close/>
              </a:path>
            </a:pathLst>
          </a:custGeom>
          <a:blipFill>
            <a:blip r:embed="rId6"/>
            <a:stretch>
              <a:fillRect l="0" t="0" r="0" b="0"/>
            </a:stretch>
          </a:blipFill>
        </p:spPr>
      </p:sp>
      <p:sp>
        <p:nvSpPr>
          <p:cNvPr name="Freeform 10" id="10"/>
          <p:cNvSpPr/>
          <p:nvPr/>
        </p:nvSpPr>
        <p:spPr>
          <a:xfrm flipH="false" flipV="false" rot="-1968044">
            <a:off x="-2438785" y="6384598"/>
            <a:ext cx="5651831" cy="8628750"/>
          </a:xfrm>
          <a:custGeom>
            <a:avLst/>
            <a:gdLst/>
            <a:ahLst/>
            <a:cxnLst/>
            <a:rect r="r" b="b" t="t" l="l"/>
            <a:pathLst>
              <a:path h="8628750" w="5651831">
                <a:moveTo>
                  <a:pt x="0" y="0"/>
                </a:moveTo>
                <a:lnTo>
                  <a:pt x="5651832" y="0"/>
                </a:lnTo>
                <a:lnTo>
                  <a:pt x="5651832" y="8628751"/>
                </a:lnTo>
                <a:lnTo>
                  <a:pt x="0" y="8628751"/>
                </a:lnTo>
                <a:lnTo>
                  <a:pt x="0" y="0"/>
                </a:lnTo>
                <a:close/>
              </a:path>
            </a:pathLst>
          </a:custGeom>
          <a:blipFill>
            <a:blip r:embed="rId5"/>
            <a:stretch>
              <a:fillRect l="0" t="0" r="0" b="0"/>
            </a:stretch>
          </a:blipFill>
        </p:spPr>
      </p:sp>
      <p:sp>
        <p:nvSpPr>
          <p:cNvPr name="Freeform 11" id="11"/>
          <p:cNvSpPr/>
          <p:nvPr/>
        </p:nvSpPr>
        <p:spPr>
          <a:xfrm flipH="true" flipV="false" rot="6739603">
            <a:off x="-248366" y="5566652"/>
            <a:ext cx="2550184" cy="3572938"/>
          </a:xfrm>
          <a:custGeom>
            <a:avLst/>
            <a:gdLst/>
            <a:ahLst/>
            <a:cxnLst/>
            <a:rect r="r" b="b" t="t" l="l"/>
            <a:pathLst>
              <a:path h="3572938" w="2550184">
                <a:moveTo>
                  <a:pt x="2550184" y="0"/>
                </a:moveTo>
                <a:lnTo>
                  <a:pt x="0" y="0"/>
                </a:lnTo>
                <a:lnTo>
                  <a:pt x="0" y="3572937"/>
                </a:lnTo>
                <a:lnTo>
                  <a:pt x="2550184" y="3572937"/>
                </a:lnTo>
                <a:lnTo>
                  <a:pt x="2550184" y="0"/>
                </a:lnTo>
                <a:close/>
              </a:path>
            </a:pathLst>
          </a:custGeom>
          <a:blipFill>
            <a:blip r:embed="rId7"/>
            <a:stretch>
              <a:fillRect l="0" t="0" r="0" b="0"/>
            </a:stretch>
          </a:blipFill>
        </p:spPr>
      </p:sp>
      <p:sp>
        <p:nvSpPr>
          <p:cNvPr name="Freeform 12" id="12"/>
          <p:cNvSpPr/>
          <p:nvPr/>
        </p:nvSpPr>
        <p:spPr>
          <a:xfrm flipH="false" flipV="false" rot="2065906">
            <a:off x="-3616988" y="-1880511"/>
            <a:ext cx="5332371" cy="8141025"/>
          </a:xfrm>
          <a:custGeom>
            <a:avLst/>
            <a:gdLst/>
            <a:ahLst/>
            <a:cxnLst/>
            <a:rect r="r" b="b" t="t" l="l"/>
            <a:pathLst>
              <a:path h="8141025" w="5332371">
                <a:moveTo>
                  <a:pt x="0" y="0"/>
                </a:moveTo>
                <a:lnTo>
                  <a:pt x="5332371" y="0"/>
                </a:lnTo>
                <a:lnTo>
                  <a:pt x="5332371" y="8141024"/>
                </a:lnTo>
                <a:lnTo>
                  <a:pt x="0" y="8141024"/>
                </a:lnTo>
                <a:lnTo>
                  <a:pt x="0" y="0"/>
                </a:lnTo>
                <a:close/>
              </a:path>
            </a:pathLst>
          </a:custGeom>
          <a:blipFill>
            <a:blip r:embed="rId5"/>
            <a:stretch>
              <a:fillRect l="0" t="0" r="0" b="0"/>
            </a:stretch>
          </a:blipFill>
        </p:spPr>
      </p:sp>
      <p:sp>
        <p:nvSpPr>
          <p:cNvPr name="Freeform 13" id="13"/>
          <p:cNvSpPr/>
          <p:nvPr/>
        </p:nvSpPr>
        <p:spPr>
          <a:xfrm flipH="false" flipV="false" rot="5400000">
            <a:off x="245832" y="3181704"/>
            <a:ext cx="1565735" cy="1624628"/>
          </a:xfrm>
          <a:custGeom>
            <a:avLst/>
            <a:gdLst/>
            <a:ahLst/>
            <a:cxnLst/>
            <a:rect r="r" b="b" t="t" l="l"/>
            <a:pathLst>
              <a:path h="1624628" w="1565735">
                <a:moveTo>
                  <a:pt x="0" y="0"/>
                </a:moveTo>
                <a:lnTo>
                  <a:pt x="1565736" y="0"/>
                </a:lnTo>
                <a:lnTo>
                  <a:pt x="1565736" y="1624628"/>
                </a:lnTo>
                <a:lnTo>
                  <a:pt x="0" y="1624628"/>
                </a:lnTo>
                <a:lnTo>
                  <a:pt x="0" y="0"/>
                </a:lnTo>
                <a:close/>
              </a:path>
            </a:pathLst>
          </a:custGeom>
          <a:blipFill>
            <a:blip r:embed="rId8"/>
            <a:stretch>
              <a:fillRect l="0" t="0" r="0" b="0"/>
            </a:stretch>
          </a:blipFill>
        </p:spPr>
      </p:sp>
      <p:sp>
        <p:nvSpPr>
          <p:cNvPr name="Freeform 14" id="14"/>
          <p:cNvSpPr/>
          <p:nvPr/>
        </p:nvSpPr>
        <p:spPr>
          <a:xfrm flipH="false" flipV="false" rot="5400000">
            <a:off x="16581392" y="5334123"/>
            <a:ext cx="1565735" cy="1624628"/>
          </a:xfrm>
          <a:custGeom>
            <a:avLst/>
            <a:gdLst/>
            <a:ahLst/>
            <a:cxnLst/>
            <a:rect r="r" b="b" t="t" l="l"/>
            <a:pathLst>
              <a:path h="1624628" w="1565735">
                <a:moveTo>
                  <a:pt x="0" y="0"/>
                </a:moveTo>
                <a:lnTo>
                  <a:pt x="1565735" y="0"/>
                </a:lnTo>
                <a:lnTo>
                  <a:pt x="1565735" y="1624628"/>
                </a:lnTo>
                <a:lnTo>
                  <a:pt x="0" y="1624628"/>
                </a:lnTo>
                <a:lnTo>
                  <a:pt x="0" y="0"/>
                </a:lnTo>
                <a:close/>
              </a:path>
            </a:pathLst>
          </a:custGeom>
          <a:blipFill>
            <a:blip r:embed="rId8"/>
            <a:stretch>
              <a:fillRect l="0" t="0" r="0" b="0"/>
            </a:stretch>
          </a:blipFill>
        </p:spPr>
      </p:sp>
      <p:sp>
        <p:nvSpPr>
          <p:cNvPr name="Freeform 15" id="15"/>
          <p:cNvSpPr/>
          <p:nvPr/>
        </p:nvSpPr>
        <p:spPr>
          <a:xfrm flipH="true" flipV="true" rot="-1968044">
            <a:off x="15284797" y="-4694831"/>
            <a:ext cx="5651831" cy="8628750"/>
          </a:xfrm>
          <a:custGeom>
            <a:avLst/>
            <a:gdLst/>
            <a:ahLst/>
            <a:cxnLst/>
            <a:rect r="r" b="b" t="t" l="l"/>
            <a:pathLst>
              <a:path h="8628750" w="5651831">
                <a:moveTo>
                  <a:pt x="5651831" y="8628750"/>
                </a:moveTo>
                <a:lnTo>
                  <a:pt x="0" y="8628750"/>
                </a:lnTo>
                <a:lnTo>
                  <a:pt x="0" y="0"/>
                </a:lnTo>
                <a:lnTo>
                  <a:pt x="5651831" y="0"/>
                </a:lnTo>
                <a:lnTo>
                  <a:pt x="5651831" y="8628750"/>
                </a:lnTo>
                <a:close/>
              </a:path>
            </a:pathLst>
          </a:custGeom>
          <a:blipFill>
            <a:blip r:embed="rId5"/>
            <a:stretch>
              <a:fillRect l="0" t="0" r="0" b="0"/>
            </a:stretch>
          </a:blipFill>
        </p:spPr>
      </p:sp>
      <p:sp>
        <p:nvSpPr>
          <p:cNvPr name="Freeform 16" id="16"/>
          <p:cNvSpPr/>
          <p:nvPr/>
        </p:nvSpPr>
        <p:spPr>
          <a:xfrm flipH="true" flipV="false" rot="-4105708">
            <a:off x="15927006" y="985011"/>
            <a:ext cx="2664589" cy="3733224"/>
          </a:xfrm>
          <a:custGeom>
            <a:avLst/>
            <a:gdLst/>
            <a:ahLst/>
            <a:cxnLst/>
            <a:rect r="r" b="b" t="t" l="l"/>
            <a:pathLst>
              <a:path h="3733224" w="2664589">
                <a:moveTo>
                  <a:pt x="2664588" y="0"/>
                </a:moveTo>
                <a:lnTo>
                  <a:pt x="0" y="0"/>
                </a:lnTo>
                <a:lnTo>
                  <a:pt x="0" y="3733224"/>
                </a:lnTo>
                <a:lnTo>
                  <a:pt x="2664588" y="3733224"/>
                </a:lnTo>
                <a:lnTo>
                  <a:pt x="2664588" y="0"/>
                </a:lnTo>
                <a:close/>
              </a:path>
            </a:pathLst>
          </a:custGeom>
          <a:blipFill>
            <a:blip r:embed="rId7"/>
            <a:stretch>
              <a:fillRect l="0" t="0" r="0" b="0"/>
            </a:stretch>
          </a:blipFill>
        </p:spPr>
      </p:sp>
      <p:sp>
        <p:nvSpPr>
          <p:cNvPr name="TextBox 17" id="17"/>
          <p:cNvSpPr txBox="true"/>
          <p:nvPr/>
        </p:nvSpPr>
        <p:spPr>
          <a:xfrm rot="0">
            <a:off x="4584549" y="3242148"/>
            <a:ext cx="9122931" cy="4013582"/>
          </a:xfrm>
          <a:prstGeom prst="rect">
            <a:avLst/>
          </a:prstGeom>
        </p:spPr>
        <p:txBody>
          <a:bodyPr anchor="t" rtlCol="false" tIns="0" lIns="0" bIns="0" rIns="0">
            <a:spAutoFit/>
          </a:bodyPr>
          <a:lstStyle/>
          <a:p>
            <a:pPr algn="ctr" marL="0" indent="0" lvl="0">
              <a:lnSpc>
                <a:spcPts val="15403"/>
              </a:lnSpc>
              <a:spcBef>
                <a:spcPct val="0"/>
              </a:spcBef>
            </a:pPr>
            <a:r>
              <a:rPr lang="en-US" sz="16213" spc="259">
                <a:solidFill>
                  <a:srgbClr val="6D5A35"/>
                </a:solidFill>
                <a:latin typeface="Hobo"/>
                <a:ea typeface="Hobo"/>
                <a:cs typeface="Hobo"/>
                <a:sym typeface="Hobo"/>
              </a:rPr>
              <a:t>T</a:t>
            </a:r>
            <a:r>
              <a:rPr lang="en-US" sz="16213" spc="259" strike="noStrike" u="none">
                <a:solidFill>
                  <a:srgbClr val="6D5A35"/>
                </a:solidFill>
                <a:latin typeface="Hobo"/>
                <a:ea typeface="Hobo"/>
                <a:cs typeface="Hobo"/>
                <a:sym typeface="Hobo"/>
              </a:rPr>
              <a:t>erima Kasih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5037302" y="966572"/>
            <a:ext cx="8213396"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Batasan Masalah</a:t>
            </a:r>
          </a:p>
        </p:txBody>
      </p:sp>
      <p:sp>
        <p:nvSpPr>
          <p:cNvPr name="TextBox 4" id="4"/>
          <p:cNvSpPr txBox="true"/>
          <p:nvPr/>
        </p:nvSpPr>
        <p:spPr>
          <a:xfrm rot="0">
            <a:off x="1028700" y="2131144"/>
            <a:ext cx="16230600" cy="7852322"/>
          </a:xfrm>
          <a:prstGeom prst="rect">
            <a:avLst/>
          </a:prstGeom>
        </p:spPr>
        <p:txBody>
          <a:bodyPr anchor="t" rtlCol="false" tIns="0" lIns="0" bIns="0" rIns="0">
            <a:spAutoFit/>
          </a:bodyPr>
          <a:lstStyle/>
          <a:p>
            <a:pPr algn="l">
              <a:lnSpc>
                <a:spcPts val="3853"/>
              </a:lnSpc>
            </a:pPr>
            <a:r>
              <a:rPr lang="en-US" sz="2518" spc="264">
                <a:solidFill>
                  <a:srgbClr val="6D5A35"/>
                </a:solidFill>
                <a:latin typeface="Agrandir"/>
                <a:ea typeface="Agrandir"/>
                <a:cs typeface="Agrandir"/>
                <a:sym typeface="Agrandir"/>
              </a:rPr>
              <a:t>1.Jumlah anggota perpustakaan terdiri dari mahasiswa dari berbagai jurusan di Fakultas Ilmu Komputer yang masih aktif, dengan total 2.500 mahasiswa, serta 78 dosen. Jumlah admin ialah 3 orang, dan jumlah super user ialah 5 orang.</a:t>
            </a:r>
          </a:p>
          <a:p>
            <a:pPr algn="l">
              <a:lnSpc>
                <a:spcPts val="3853"/>
              </a:lnSpc>
            </a:pPr>
          </a:p>
          <a:p>
            <a:pPr algn="l">
              <a:lnSpc>
                <a:spcPts val="3853"/>
              </a:lnSpc>
            </a:pPr>
            <a:r>
              <a:rPr lang="en-US" sz="2518" spc="264">
                <a:solidFill>
                  <a:srgbClr val="6D5A35"/>
                </a:solidFill>
                <a:latin typeface="Agrandir"/>
                <a:ea typeface="Agrandir"/>
                <a:cs typeface="Agrandir"/>
                <a:sym typeface="Agrandir"/>
              </a:rPr>
              <a:t>2.Jumlah buku di perpustakaan Fakultas Ilmu Komputer ialah 30.000, jumlah rata-rata peminjaman dan pengembalian buku per-harinya ialah 50 kali, dan dalam 3 tahun ke depan, perkiraan total peminjamannya sebanyak 54.750. jumlah kategori buku ialah 50, dan jumlah penerbit ialah 700.</a:t>
            </a:r>
          </a:p>
          <a:p>
            <a:pPr algn="l">
              <a:lnSpc>
                <a:spcPts val="3853"/>
              </a:lnSpc>
            </a:pPr>
          </a:p>
          <a:p>
            <a:pPr algn="l">
              <a:lnSpc>
                <a:spcPts val="3853"/>
              </a:lnSpc>
            </a:pPr>
            <a:r>
              <a:rPr lang="en-US" sz="2518" spc="264">
                <a:solidFill>
                  <a:srgbClr val="6D5A35"/>
                </a:solidFill>
                <a:latin typeface="Agrandir"/>
                <a:ea typeface="Agrandir"/>
                <a:cs typeface="Agrandir"/>
                <a:sym typeface="Agrandir"/>
              </a:rPr>
              <a:t>3. </a:t>
            </a:r>
            <a:r>
              <a:rPr lang="en-US" sz="2518" spc="264">
                <a:solidFill>
                  <a:srgbClr val="6D5A35"/>
                </a:solidFill>
                <a:latin typeface="Agrandir"/>
                <a:ea typeface="Agrandir"/>
                <a:cs typeface="Agrandir"/>
                <a:sym typeface="Agrandir"/>
              </a:rPr>
              <a:t>Pengeluaran perbulan sistem ini (biaya listrik, pemeliharaan sistem, dll), diperkirakan sekitar Rp 1.000.000 per bulan. keuntungan bersih sistem ini adalah Rp 2.000.000 per bulan.</a:t>
            </a:r>
          </a:p>
          <a:p>
            <a:pPr algn="l">
              <a:lnSpc>
                <a:spcPts val="3853"/>
              </a:lnSpc>
            </a:pPr>
          </a:p>
          <a:p>
            <a:pPr algn="l">
              <a:lnSpc>
                <a:spcPts val="3853"/>
              </a:lnSpc>
            </a:pPr>
            <a:r>
              <a:rPr lang="en-US" sz="2518" spc="264">
                <a:solidFill>
                  <a:srgbClr val="6D5A35"/>
                </a:solidFill>
                <a:latin typeface="Agrandir"/>
                <a:ea typeface="Agrandir"/>
                <a:cs typeface="Agrandir"/>
                <a:sym typeface="Agrandir"/>
              </a:rPr>
              <a:t>4. Sistem ini memiliki tiga kategori pengguna: admin, super user, dan user, dengan hak akses yang berbeda sesuai dengan peran masing-masing.</a:t>
            </a:r>
          </a:p>
          <a:p>
            <a:pPr algn="l">
              <a:lnSpc>
                <a:spcPts val="385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4278172" y="676160"/>
            <a:ext cx="9731656"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Identifikasi Pengguna</a:t>
            </a:r>
          </a:p>
        </p:txBody>
      </p:sp>
      <p:sp>
        <p:nvSpPr>
          <p:cNvPr name="TextBox 4" id="4"/>
          <p:cNvSpPr txBox="true"/>
          <p:nvPr/>
        </p:nvSpPr>
        <p:spPr>
          <a:xfrm rot="0">
            <a:off x="1028700" y="1715253"/>
            <a:ext cx="16027643" cy="8305010"/>
          </a:xfrm>
          <a:prstGeom prst="rect">
            <a:avLst/>
          </a:prstGeom>
        </p:spPr>
        <p:txBody>
          <a:bodyPr anchor="t" rtlCol="false" tIns="0" lIns="0" bIns="0" rIns="0">
            <a:spAutoFit/>
          </a:bodyPr>
          <a:lstStyle/>
          <a:p>
            <a:pPr algn="l">
              <a:lnSpc>
                <a:spcPts val="3853"/>
              </a:lnSpc>
            </a:pPr>
            <a:r>
              <a:rPr lang="en-US" sz="2518" spc="264" b="true">
                <a:solidFill>
                  <a:srgbClr val="6D5A35"/>
                </a:solidFill>
                <a:latin typeface="Agrandir Bold"/>
                <a:ea typeface="Agrandir Bold"/>
                <a:cs typeface="Agrandir Bold"/>
                <a:sym typeface="Agrandir Bold"/>
              </a:rPr>
              <a:t>1.Admin </a:t>
            </a:r>
          </a:p>
          <a:p>
            <a:pPr algn="l">
              <a:lnSpc>
                <a:spcPts val="3853"/>
              </a:lnSpc>
            </a:pPr>
            <a:r>
              <a:rPr lang="en-US" sz="2518" spc="264">
                <a:solidFill>
                  <a:srgbClr val="6D5A35"/>
                </a:solidFill>
                <a:latin typeface="Agrandir"/>
                <a:ea typeface="Agrandir"/>
                <a:cs typeface="Agrandir"/>
                <a:sym typeface="Agrandir"/>
              </a:rPr>
              <a:t> Admin merupakan pengguna yang bertanggung jawab atas pengelolaan sistem secara keseluruhan. Pada implementasi sistem ini, peran Admin dipegang oleh pihak dengan dekan, wakil dekan, dan kepala perpustakaan fakultas Ilmu Komputer Universitas Sriwijaya. </a:t>
            </a:r>
          </a:p>
          <a:p>
            <a:pPr algn="l">
              <a:lnSpc>
                <a:spcPts val="3853"/>
              </a:lnSpc>
            </a:pPr>
          </a:p>
          <a:p>
            <a:pPr algn="l">
              <a:lnSpc>
                <a:spcPts val="3853"/>
              </a:lnSpc>
            </a:pPr>
            <a:r>
              <a:rPr lang="en-US" sz="2518" spc="264" b="true">
                <a:solidFill>
                  <a:srgbClr val="6D5A35"/>
                </a:solidFill>
                <a:latin typeface="Agrandir Bold"/>
                <a:ea typeface="Agrandir Bold"/>
                <a:cs typeface="Agrandir Bold"/>
                <a:sym typeface="Agrandir Bold"/>
              </a:rPr>
              <a:t>2.Super User</a:t>
            </a:r>
          </a:p>
          <a:p>
            <a:pPr algn="l">
              <a:lnSpc>
                <a:spcPts val="3853"/>
              </a:lnSpc>
            </a:pPr>
            <a:r>
              <a:rPr lang="en-US" sz="2518" spc="264">
                <a:solidFill>
                  <a:srgbClr val="6D5A35"/>
                </a:solidFill>
                <a:latin typeface="Agrandir"/>
                <a:ea typeface="Agrandir"/>
                <a:cs typeface="Agrandir"/>
                <a:sym typeface="Agrandir"/>
              </a:rPr>
              <a:t>Super User merupakan pengguna dengan hak akses yang lebih tinggi dibandingkan User.  Pada implementasi sistem ini, peran Super User ialah sebagai staf yang berhubungan dengan pengelolaan teknis dan strategis perpustakaan, diantaranya ialah IT support atau manajer perpustakaan pada Fakultas Ilmu Komputer Universitas Sriwijaya. </a:t>
            </a:r>
          </a:p>
          <a:p>
            <a:pPr algn="l">
              <a:lnSpc>
                <a:spcPts val="3853"/>
              </a:lnSpc>
            </a:pPr>
          </a:p>
          <a:p>
            <a:pPr algn="l">
              <a:lnSpc>
                <a:spcPts val="3853"/>
              </a:lnSpc>
            </a:pPr>
            <a:r>
              <a:rPr lang="en-US" sz="2518" spc="264" b="true">
                <a:solidFill>
                  <a:srgbClr val="6D5A35"/>
                </a:solidFill>
                <a:latin typeface="Agrandir Bold"/>
                <a:ea typeface="Agrandir Bold"/>
                <a:cs typeface="Agrandir Bold"/>
                <a:sym typeface="Agrandir Bold"/>
              </a:rPr>
              <a:t>3.User</a:t>
            </a:r>
          </a:p>
          <a:p>
            <a:pPr algn="l">
              <a:lnSpc>
                <a:spcPts val="3853"/>
              </a:lnSpc>
            </a:pPr>
            <a:r>
              <a:rPr lang="en-US" sz="2518" spc="264">
                <a:solidFill>
                  <a:srgbClr val="6D5A35"/>
                </a:solidFill>
                <a:latin typeface="Agrandir"/>
                <a:ea typeface="Agrandir"/>
                <a:cs typeface="Agrandir"/>
                <a:sym typeface="Agrandir"/>
              </a:rPr>
              <a:t>User merupakan pengguna umum yang hanya memiliki hak untuk membaca informasi yang tersedia di sistem. Pada implementasi sistem ini, peran user ialah sebagai mahasiswa atau dosen pada Fakultas Ilmu Komputer Universitas Sriwijaya yang menggunakan fasilitas perpustakaan.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4818467" y="1803897"/>
            <a:ext cx="9196826" cy="8483103"/>
          </a:xfrm>
          <a:custGeom>
            <a:avLst/>
            <a:gdLst/>
            <a:ahLst/>
            <a:cxnLst/>
            <a:rect r="r" b="b" t="t" l="l"/>
            <a:pathLst>
              <a:path h="8483103" w="9196826">
                <a:moveTo>
                  <a:pt x="0" y="0"/>
                </a:moveTo>
                <a:lnTo>
                  <a:pt x="9196826" y="0"/>
                </a:lnTo>
                <a:lnTo>
                  <a:pt x="9196826" y="8483103"/>
                </a:lnTo>
                <a:lnTo>
                  <a:pt x="0" y="8483103"/>
                </a:lnTo>
                <a:lnTo>
                  <a:pt x="0" y="0"/>
                </a:lnTo>
                <a:close/>
              </a:path>
            </a:pathLst>
          </a:custGeom>
          <a:blipFill>
            <a:blip r:embed="rId3"/>
            <a:stretch>
              <a:fillRect l="0" t="0" r="0" b="0"/>
            </a:stretch>
          </a:blipFill>
        </p:spPr>
      </p:sp>
      <p:sp>
        <p:nvSpPr>
          <p:cNvPr name="TextBox 4" id="4"/>
          <p:cNvSpPr txBox="true"/>
          <p:nvPr/>
        </p:nvSpPr>
        <p:spPr>
          <a:xfrm rot="0">
            <a:off x="2667827" y="676160"/>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Perancangan Arsitektur Hardware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368558" y="2238073"/>
            <a:ext cx="17550884" cy="7634635"/>
          </a:xfrm>
          <a:custGeom>
            <a:avLst/>
            <a:gdLst/>
            <a:ahLst/>
            <a:cxnLst/>
            <a:rect r="r" b="b" t="t" l="l"/>
            <a:pathLst>
              <a:path h="7634635" w="17550884">
                <a:moveTo>
                  <a:pt x="0" y="0"/>
                </a:moveTo>
                <a:lnTo>
                  <a:pt x="17550884" y="0"/>
                </a:lnTo>
                <a:lnTo>
                  <a:pt x="17550884" y="7634635"/>
                </a:lnTo>
                <a:lnTo>
                  <a:pt x="0" y="7634635"/>
                </a:lnTo>
                <a:lnTo>
                  <a:pt x="0" y="0"/>
                </a:lnTo>
                <a:close/>
              </a:path>
            </a:pathLst>
          </a:custGeom>
          <a:blipFill>
            <a:blip r:embed="rId3"/>
            <a:stretch>
              <a:fillRect l="0" t="0" r="0" b="0"/>
            </a:stretch>
          </a:blipFill>
        </p:spPr>
      </p:sp>
      <p:sp>
        <p:nvSpPr>
          <p:cNvPr name="TextBox 4" id="4"/>
          <p:cNvSpPr txBox="true"/>
          <p:nvPr/>
        </p:nvSpPr>
        <p:spPr>
          <a:xfrm rot="0">
            <a:off x="2667827" y="676160"/>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Perancangan Basis Data </a:t>
            </a:r>
          </a:p>
        </p:txBody>
      </p:sp>
      <p:sp>
        <p:nvSpPr>
          <p:cNvPr name="TextBox 5" id="5"/>
          <p:cNvSpPr txBox="true"/>
          <p:nvPr/>
        </p:nvSpPr>
        <p:spPr>
          <a:xfrm rot="0">
            <a:off x="298768" y="2171398"/>
            <a:ext cx="7050671" cy="645832"/>
          </a:xfrm>
          <a:prstGeom prst="rect">
            <a:avLst/>
          </a:prstGeom>
        </p:spPr>
        <p:txBody>
          <a:bodyPr anchor="t" rtlCol="false" tIns="0" lIns="0" bIns="0" rIns="0">
            <a:spAutoFit/>
          </a:bodyPr>
          <a:lstStyle/>
          <a:p>
            <a:pPr algn="ctr" marL="827471" indent="-413736" lvl="1">
              <a:lnSpc>
                <a:spcPts val="5365"/>
              </a:lnSpc>
              <a:spcBef>
                <a:spcPct val="0"/>
              </a:spcBef>
              <a:buAutoNum type="arabicPeriod" startAt="1"/>
            </a:pPr>
            <a:r>
              <a:rPr lang="en-US" sz="3832" spc="61">
                <a:solidFill>
                  <a:srgbClr val="6D5A35"/>
                </a:solidFill>
                <a:latin typeface="Hobo"/>
                <a:ea typeface="Hobo"/>
                <a:cs typeface="Hobo"/>
                <a:sym typeface="Hobo"/>
              </a:rPr>
              <a:t>Sistem basis data : MySQL.</a:t>
            </a:r>
          </a:p>
        </p:txBody>
      </p:sp>
      <p:sp>
        <p:nvSpPr>
          <p:cNvPr name="TextBox 6" id="6"/>
          <p:cNvSpPr txBox="true"/>
          <p:nvPr/>
        </p:nvSpPr>
        <p:spPr>
          <a:xfrm rot="0">
            <a:off x="707530" y="2995336"/>
            <a:ext cx="7050671" cy="645600"/>
          </a:xfrm>
          <a:prstGeom prst="rect">
            <a:avLst/>
          </a:prstGeom>
        </p:spPr>
        <p:txBody>
          <a:bodyPr anchor="t" rtlCol="false" tIns="0" lIns="0" bIns="0" rIns="0">
            <a:spAutoFit/>
          </a:bodyPr>
          <a:lstStyle/>
          <a:p>
            <a:pPr algn="l">
              <a:lnSpc>
                <a:spcPts val="5365"/>
              </a:lnSpc>
              <a:spcBef>
                <a:spcPct val="0"/>
              </a:spcBef>
            </a:pPr>
            <a:r>
              <a:rPr lang="en-US" sz="3832" spc="61">
                <a:solidFill>
                  <a:srgbClr val="6D5A35"/>
                </a:solidFill>
                <a:latin typeface="Hobo"/>
                <a:ea typeface="Hobo"/>
                <a:cs typeface="Hobo"/>
                <a:sym typeface="Hobo"/>
              </a:rPr>
              <a:t>2. Diagram 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1832931" y="2773827"/>
            <a:ext cx="16104702" cy="7991958"/>
          </a:xfrm>
          <a:custGeom>
            <a:avLst/>
            <a:gdLst/>
            <a:ahLst/>
            <a:cxnLst/>
            <a:rect r="r" b="b" t="t" l="l"/>
            <a:pathLst>
              <a:path h="7991958" w="16104702">
                <a:moveTo>
                  <a:pt x="0" y="0"/>
                </a:moveTo>
                <a:lnTo>
                  <a:pt x="16104701" y="0"/>
                </a:lnTo>
                <a:lnTo>
                  <a:pt x="16104701" y="7991959"/>
                </a:lnTo>
                <a:lnTo>
                  <a:pt x="0" y="7991959"/>
                </a:lnTo>
                <a:lnTo>
                  <a:pt x="0" y="0"/>
                </a:lnTo>
                <a:close/>
              </a:path>
            </a:pathLst>
          </a:custGeom>
          <a:blipFill>
            <a:blip r:embed="rId3"/>
            <a:stretch>
              <a:fillRect l="0" t="0" r="0" b="0"/>
            </a:stretch>
          </a:blipFill>
        </p:spPr>
      </p:sp>
      <p:sp>
        <p:nvSpPr>
          <p:cNvPr name="TextBox 4" id="4"/>
          <p:cNvSpPr txBox="true"/>
          <p:nvPr/>
        </p:nvSpPr>
        <p:spPr>
          <a:xfrm rot="0">
            <a:off x="2667827" y="676160"/>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Perancangan Basis Data </a:t>
            </a:r>
          </a:p>
        </p:txBody>
      </p:sp>
      <p:sp>
        <p:nvSpPr>
          <p:cNvPr name="TextBox 5" id="5"/>
          <p:cNvSpPr txBox="true"/>
          <p:nvPr/>
        </p:nvSpPr>
        <p:spPr>
          <a:xfrm rot="0">
            <a:off x="571563" y="1807121"/>
            <a:ext cx="7050671" cy="645600"/>
          </a:xfrm>
          <a:prstGeom prst="rect">
            <a:avLst/>
          </a:prstGeom>
        </p:spPr>
        <p:txBody>
          <a:bodyPr anchor="t" rtlCol="false" tIns="0" lIns="0" bIns="0" rIns="0">
            <a:spAutoFit/>
          </a:bodyPr>
          <a:lstStyle/>
          <a:p>
            <a:pPr algn="l">
              <a:lnSpc>
                <a:spcPts val="5365"/>
              </a:lnSpc>
              <a:spcBef>
                <a:spcPct val="0"/>
              </a:spcBef>
            </a:pPr>
            <a:r>
              <a:rPr lang="en-US" sz="3832" spc="61">
                <a:solidFill>
                  <a:srgbClr val="6D5A35"/>
                </a:solidFill>
                <a:latin typeface="Hobo"/>
                <a:ea typeface="Hobo"/>
                <a:cs typeface="Hobo"/>
                <a:sym typeface="Hobo"/>
              </a:rPr>
              <a:t>3. Tabel Relasi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Freeform 3" id="3"/>
          <p:cNvSpPr/>
          <p:nvPr/>
        </p:nvSpPr>
        <p:spPr>
          <a:xfrm flipH="false" flipV="false" rot="0">
            <a:off x="2990030" y="3984879"/>
            <a:ext cx="11957572" cy="4433250"/>
          </a:xfrm>
          <a:custGeom>
            <a:avLst/>
            <a:gdLst/>
            <a:ahLst/>
            <a:cxnLst/>
            <a:rect r="r" b="b" t="t" l="l"/>
            <a:pathLst>
              <a:path h="4433250" w="11957572">
                <a:moveTo>
                  <a:pt x="0" y="0"/>
                </a:moveTo>
                <a:lnTo>
                  <a:pt x="11957572" y="0"/>
                </a:lnTo>
                <a:lnTo>
                  <a:pt x="11957572" y="4433249"/>
                </a:lnTo>
                <a:lnTo>
                  <a:pt x="0" y="4433249"/>
                </a:lnTo>
                <a:lnTo>
                  <a:pt x="0" y="0"/>
                </a:lnTo>
                <a:close/>
              </a:path>
            </a:pathLst>
          </a:custGeom>
          <a:blipFill>
            <a:blip r:embed="rId3"/>
            <a:stretch>
              <a:fillRect l="0" t="0" r="0" b="0"/>
            </a:stretch>
          </a:blipFill>
        </p:spPr>
      </p:sp>
      <p:sp>
        <p:nvSpPr>
          <p:cNvPr name="TextBox 4" id="4"/>
          <p:cNvSpPr txBox="true"/>
          <p:nvPr/>
        </p:nvSpPr>
        <p:spPr>
          <a:xfrm rot="0">
            <a:off x="2667827" y="676160"/>
            <a:ext cx="13498107" cy="876529"/>
          </a:xfrm>
          <a:prstGeom prst="rect">
            <a:avLst/>
          </a:prstGeom>
        </p:spPr>
        <p:txBody>
          <a:bodyPr anchor="t" rtlCol="false" tIns="0" lIns="0" bIns="0" rIns="0">
            <a:spAutoFit/>
          </a:bodyPr>
          <a:lstStyle/>
          <a:p>
            <a:pPr algn="ctr" marL="0" indent="0" lvl="0">
              <a:lnSpc>
                <a:spcPts val="6561"/>
              </a:lnSpc>
              <a:spcBef>
                <a:spcPct val="0"/>
              </a:spcBef>
            </a:pPr>
            <a:r>
              <a:rPr lang="en-US" sz="6907" spc="110">
                <a:solidFill>
                  <a:srgbClr val="6D5A35"/>
                </a:solidFill>
                <a:latin typeface="Hobo"/>
                <a:ea typeface="Hobo"/>
                <a:cs typeface="Hobo"/>
                <a:sym typeface="Hobo"/>
              </a:rPr>
              <a:t>Perancangan Basis Data </a:t>
            </a:r>
          </a:p>
        </p:txBody>
      </p:sp>
      <p:sp>
        <p:nvSpPr>
          <p:cNvPr name="TextBox 5" id="5"/>
          <p:cNvSpPr txBox="true"/>
          <p:nvPr/>
        </p:nvSpPr>
        <p:spPr>
          <a:xfrm rot="0">
            <a:off x="551657" y="2412646"/>
            <a:ext cx="8057294" cy="645600"/>
          </a:xfrm>
          <a:prstGeom prst="rect">
            <a:avLst/>
          </a:prstGeom>
        </p:spPr>
        <p:txBody>
          <a:bodyPr anchor="t" rtlCol="false" tIns="0" lIns="0" bIns="0" rIns="0">
            <a:spAutoFit/>
          </a:bodyPr>
          <a:lstStyle/>
          <a:p>
            <a:pPr algn="l">
              <a:lnSpc>
                <a:spcPts val="5365"/>
              </a:lnSpc>
              <a:spcBef>
                <a:spcPct val="0"/>
              </a:spcBef>
            </a:pPr>
            <a:r>
              <a:rPr lang="en-US" sz="3832" spc="61">
                <a:solidFill>
                  <a:srgbClr val="6D5A35"/>
                </a:solidFill>
                <a:latin typeface="Hobo"/>
                <a:ea typeface="Hobo"/>
                <a:cs typeface="Hobo"/>
                <a:sym typeface="Hobo"/>
              </a:rPr>
              <a:t>4. Jumlah Kolom dan baris Tabel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DAGXicY8BFs</dc:identifier>
  <dcterms:modified xsi:type="dcterms:W3CDTF">2011-08-01T06:04:30Z</dcterms:modified>
  <cp:revision>1</cp:revision>
  <dc:title>UAS Manbasdat</dc:title>
</cp:coreProperties>
</file>